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0.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76"/>
  </p:notesMasterIdLst>
  <p:sldIdLst>
    <p:sldId id="298" r:id="rId3"/>
    <p:sldId id="444" r:id="rId4"/>
    <p:sldId id="257" r:id="rId5"/>
    <p:sldId id="388" r:id="rId6"/>
    <p:sldId id="426" r:id="rId7"/>
    <p:sldId id="387" r:id="rId8"/>
    <p:sldId id="434" r:id="rId9"/>
    <p:sldId id="435" r:id="rId10"/>
    <p:sldId id="286" r:id="rId11"/>
    <p:sldId id="386" r:id="rId12"/>
    <p:sldId id="371" r:id="rId13"/>
    <p:sldId id="317" r:id="rId14"/>
    <p:sldId id="440" r:id="rId15"/>
    <p:sldId id="441" r:id="rId16"/>
    <p:sldId id="372" r:id="rId17"/>
    <p:sldId id="432" r:id="rId18"/>
    <p:sldId id="447" r:id="rId19"/>
    <p:sldId id="370" r:id="rId20"/>
    <p:sldId id="287" r:id="rId21"/>
    <p:sldId id="429" r:id="rId22"/>
    <p:sldId id="445" r:id="rId23"/>
    <p:sldId id="427" r:id="rId24"/>
    <p:sldId id="288" r:id="rId25"/>
    <p:sldId id="419" r:id="rId26"/>
    <p:sldId id="289" r:id="rId27"/>
    <p:sldId id="384" r:id="rId28"/>
    <p:sldId id="385" r:id="rId29"/>
    <p:sldId id="431" r:id="rId30"/>
    <p:sldId id="299" r:id="rId31"/>
    <p:sldId id="363" r:id="rId32"/>
    <p:sldId id="383" r:id="rId33"/>
    <p:sldId id="410" r:id="rId34"/>
    <p:sldId id="436" r:id="rId35"/>
    <p:sldId id="313" r:id="rId36"/>
    <p:sldId id="376" r:id="rId37"/>
    <p:sldId id="379" r:id="rId38"/>
    <p:sldId id="381" r:id="rId39"/>
    <p:sldId id="380" r:id="rId40"/>
    <p:sldId id="423" r:id="rId41"/>
    <p:sldId id="428" r:id="rId42"/>
    <p:sldId id="442" r:id="rId43"/>
    <p:sldId id="373" r:id="rId44"/>
    <p:sldId id="378" r:id="rId45"/>
    <p:sldId id="314" r:id="rId46"/>
    <p:sldId id="411" r:id="rId47"/>
    <p:sldId id="418" r:id="rId48"/>
    <p:sldId id="412" r:id="rId49"/>
    <p:sldId id="413" r:id="rId50"/>
    <p:sldId id="414" r:id="rId51"/>
    <p:sldId id="415" r:id="rId52"/>
    <p:sldId id="417" r:id="rId53"/>
    <p:sldId id="416" r:id="rId54"/>
    <p:sldId id="389" r:id="rId55"/>
    <p:sldId id="443" r:id="rId56"/>
    <p:sldId id="409" r:id="rId57"/>
    <p:sldId id="420" r:id="rId58"/>
    <p:sldId id="308" r:id="rId59"/>
    <p:sldId id="430" r:id="rId60"/>
    <p:sldId id="306" r:id="rId61"/>
    <p:sldId id="421" r:id="rId62"/>
    <p:sldId id="303" r:id="rId63"/>
    <p:sldId id="433" r:id="rId64"/>
    <p:sldId id="300" r:id="rId65"/>
    <p:sldId id="446" r:id="rId66"/>
    <p:sldId id="307" r:id="rId67"/>
    <p:sldId id="304" r:id="rId68"/>
    <p:sldId id="377" r:id="rId69"/>
    <p:sldId id="422" r:id="rId70"/>
    <p:sldId id="375" r:id="rId71"/>
    <p:sldId id="310" r:id="rId72"/>
    <p:sldId id="424" r:id="rId73"/>
    <p:sldId id="425" r:id="rId74"/>
    <p:sldId id="283" r:id="rId75"/>
  </p:sldIdLst>
  <p:sldSz cx="12192000" cy="6858000"/>
  <p:notesSz cx="7010400" cy="9296400"/>
  <p:defaultTex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4D"/>
    <a:srgbClr val="595959"/>
    <a:srgbClr val="548138"/>
    <a:srgbClr val="00206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86968" autoAdjust="0"/>
  </p:normalViewPr>
  <p:slideViewPr>
    <p:cSldViewPr>
      <p:cViewPr varScale="1">
        <p:scale>
          <a:sx n="83" d="100"/>
          <a:sy n="83" d="100"/>
        </p:scale>
        <p:origin x="682" y="67"/>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customXml" Target="../customXml/item2.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81"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7D01CB-D46E-4F37-AC11-B53412E52818}" type="doc">
      <dgm:prSet loTypeId="urn:microsoft.com/office/officeart/2005/8/layout/process1" loCatId="process" qsTypeId="urn:microsoft.com/office/officeart/2005/8/quickstyle/simple1" qsCatId="simple" csTypeId="urn:microsoft.com/office/officeart/2005/8/colors/accent1_2" csCatId="accent1" phldr="1"/>
      <dgm:spPr/>
    </dgm:pt>
    <dgm:pt modelId="{5909C81C-09C0-4F61-94CF-7330CE8F6841}">
      <dgm:prSet phldrT="[Text]"/>
      <dgm:spPr>
        <a:solidFill>
          <a:srgbClr val="00A44D"/>
        </a:solidFill>
      </dgm:spPr>
      <dgm:t>
        <a:bodyPr/>
        <a:lstStyle/>
        <a:p>
          <a:r>
            <a:rPr lang="en-US" dirty="0"/>
            <a:t>Insurance Carrier</a:t>
          </a:r>
        </a:p>
      </dgm:t>
    </dgm:pt>
    <dgm:pt modelId="{1650E002-485A-442D-B4C0-5A8389F5BAD1}" type="parTrans" cxnId="{B7BBC29D-95A1-4CB0-93C8-5E20FFD83683}">
      <dgm:prSet/>
      <dgm:spPr/>
      <dgm:t>
        <a:bodyPr/>
        <a:lstStyle/>
        <a:p>
          <a:endParaRPr lang="en-US"/>
        </a:p>
      </dgm:t>
    </dgm:pt>
    <dgm:pt modelId="{827276F0-E2F8-47D1-871C-DDBFEDB49070}" type="sibTrans" cxnId="{B7BBC29D-95A1-4CB0-93C8-5E20FFD83683}">
      <dgm:prSet/>
      <dgm:spPr/>
      <dgm:t>
        <a:bodyPr/>
        <a:lstStyle/>
        <a:p>
          <a:endParaRPr lang="en-US"/>
        </a:p>
      </dgm:t>
    </dgm:pt>
    <dgm:pt modelId="{6365F95A-B331-4ED4-B750-729E49BC39D8}">
      <dgm:prSet phldrT="[Text]"/>
      <dgm:spPr>
        <a:solidFill>
          <a:srgbClr val="00A44D"/>
        </a:solidFill>
      </dgm:spPr>
      <dgm:t>
        <a:bodyPr/>
        <a:lstStyle/>
        <a:p>
          <a:r>
            <a:rPr lang="en-US" dirty="0"/>
            <a:t>StampOutFraud.com</a:t>
          </a:r>
        </a:p>
      </dgm:t>
    </dgm:pt>
    <dgm:pt modelId="{EF066372-A035-4193-ABF6-9E9FA5C91E1B}" type="parTrans" cxnId="{BAFBCA70-806B-4AE2-A90B-5B125B34A25C}">
      <dgm:prSet/>
      <dgm:spPr/>
      <dgm:t>
        <a:bodyPr/>
        <a:lstStyle/>
        <a:p>
          <a:endParaRPr lang="en-US"/>
        </a:p>
      </dgm:t>
    </dgm:pt>
    <dgm:pt modelId="{445F91FE-CA87-47C4-B241-53CDEFE7304C}" type="sibTrans" cxnId="{BAFBCA70-806B-4AE2-A90B-5B125B34A25C}">
      <dgm:prSet/>
      <dgm:spPr/>
      <dgm:t>
        <a:bodyPr/>
        <a:lstStyle/>
        <a:p>
          <a:endParaRPr lang="en-US"/>
        </a:p>
      </dgm:t>
    </dgm:pt>
    <dgm:pt modelId="{A33A14B0-6EFD-4A20-BAED-9DE8E7246AE8}">
      <dgm:prSet phldrT="[Text]"/>
      <dgm:spPr>
        <a:solidFill>
          <a:srgbClr val="00A44D"/>
        </a:solidFill>
      </dgm:spPr>
      <dgm:t>
        <a:bodyPr/>
        <a:lstStyle/>
        <a:p>
          <a:r>
            <a:rPr lang="en-US" dirty="0"/>
            <a:t>VSP IFP</a:t>
          </a:r>
        </a:p>
      </dgm:t>
    </dgm:pt>
    <dgm:pt modelId="{E62D9F1C-C179-442C-98B0-59C137FBFA84}" type="parTrans" cxnId="{B1900F6E-DE15-4A52-A8FE-1C449D6BD104}">
      <dgm:prSet/>
      <dgm:spPr/>
      <dgm:t>
        <a:bodyPr/>
        <a:lstStyle/>
        <a:p>
          <a:endParaRPr lang="en-US"/>
        </a:p>
      </dgm:t>
    </dgm:pt>
    <dgm:pt modelId="{05F1AEB8-F1DC-48D4-A289-FD0A7EE4520F}" type="sibTrans" cxnId="{B1900F6E-DE15-4A52-A8FE-1C449D6BD104}">
      <dgm:prSet/>
      <dgm:spPr/>
      <dgm:t>
        <a:bodyPr/>
        <a:lstStyle/>
        <a:p>
          <a:endParaRPr lang="en-US" dirty="0"/>
        </a:p>
      </dgm:t>
    </dgm:pt>
    <dgm:pt modelId="{C02B9107-6D68-4643-BC9A-C6AD38778A4B}">
      <dgm:prSet phldrT="[Text]"/>
      <dgm:spPr>
        <a:solidFill>
          <a:srgbClr val="00A44D"/>
        </a:solidFill>
      </dgm:spPr>
      <dgm:t>
        <a:bodyPr/>
        <a:lstStyle/>
        <a:p>
          <a:r>
            <a:rPr lang="en-US" dirty="0"/>
            <a:t>BCI Field Office</a:t>
          </a:r>
        </a:p>
      </dgm:t>
    </dgm:pt>
    <dgm:pt modelId="{2FA1B302-0E30-49C5-B650-ED27B7272FB0}" type="parTrans" cxnId="{5E595A55-3DE6-4121-8938-AFD638D3B5B6}">
      <dgm:prSet/>
      <dgm:spPr/>
      <dgm:t>
        <a:bodyPr/>
        <a:lstStyle/>
        <a:p>
          <a:endParaRPr lang="en-US"/>
        </a:p>
      </dgm:t>
    </dgm:pt>
    <dgm:pt modelId="{91434E3E-476C-4A14-82F5-042784EFEFC6}" type="sibTrans" cxnId="{5E595A55-3DE6-4121-8938-AFD638D3B5B6}">
      <dgm:prSet/>
      <dgm:spPr/>
      <dgm:t>
        <a:bodyPr/>
        <a:lstStyle/>
        <a:p>
          <a:endParaRPr lang="en-US"/>
        </a:p>
      </dgm:t>
    </dgm:pt>
    <dgm:pt modelId="{E53D1340-7271-4F31-B8BC-41B3B3518623}">
      <dgm:prSet phldrT="[Text]"/>
      <dgm:spPr>
        <a:solidFill>
          <a:srgbClr val="00A44D"/>
        </a:solidFill>
      </dgm:spPr>
      <dgm:t>
        <a:bodyPr/>
        <a:lstStyle/>
        <a:p>
          <a:r>
            <a:rPr lang="en-US" dirty="0"/>
            <a:t>Special Agent</a:t>
          </a:r>
        </a:p>
      </dgm:t>
    </dgm:pt>
    <dgm:pt modelId="{D8FE869B-7027-493F-A6C2-C2A097696EDF}" type="parTrans" cxnId="{F4BC8186-E1D7-43F9-975B-2DCBBF4C2260}">
      <dgm:prSet/>
      <dgm:spPr/>
      <dgm:t>
        <a:bodyPr/>
        <a:lstStyle/>
        <a:p>
          <a:endParaRPr lang="en-US"/>
        </a:p>
      </dgm:t>
    </dgm:pt>
    <dgm:pt modelId="{BF2FDC6E-DD73-456E-9CB4-CD5337CC239D}" type="sibTrans" cxnId="{F4BC8186-E1D7-43F9-975B-2DCBBF4C2260}">
      <dgm:prSet/>
      <dgm:spPr/>
      <dgm:t>
        <a:bodyPr/>
        <a:lstStyle/>
        <a:p>
          <a:endParaRPr lang="en-US"/>
        </a:p>
      </dgm:t>
    </dgm:pt>
    <dgm:pt modelId="{ECFA965D-4C0C-43D4-B0B9-FCBA8559096D}" type="pres">
      <dgm:prSet presAssocID="{507D01CB-D46E-4F37-AC11-B53412E52818}" presName="Name0" presStyleCnt="0">
        <dgm:presLayoutVars>
          <dgm:dir/>
          <dgm:resizeHandles val="exact"/>
        </dgm:presLayoutVars>
      </dgm:prSet>
      <dgm:spPr/>
    </dgm:pt>
    <dgm:pt modelId="{BF0F0F1C-DB30-4E18-A564-8F296FFAFDFE}" type="pres">
      <dgm:prSet presAssocID="{5909C81C-09C0-4F61-94CF-7330CE8F6841}" presName="node" presStyleLbl="node1" presStyleIdx="0" presStyleCnt="5">
        <dgm:presLayoutVars>
          <dgm:bulletEnabled val="1"/>
        </dgm:presLayoutVars>
      </dgm:prSet>
      <dgm:spPr/>
    </dgm:pt>
    <dgm:pt modelId="{05EA023F-C556-4E82-B079-A00401AA524E}" type="pres">
      <dgm:prSet presAssocID="{827276F0-E2F8-47D1-871C-DDBFEDB49070}" presName="sibTrans" presStyleLbl="sibTrans2D1" presStyleIdx="0" presStyleCnt="4"/>
      <dgm:spPr/>
    </dgm:pt>
    <dgm:pt modelId="{ABD23545-9D53-4771-A3AC-713A97F63C74}" type="pres">
      <dgm:prSet presAssocID="{827276F0-E2F8-47D1-871C-DDBFEDB49070}" presName="connectorText" presStyleLbl="sibTrans2D1" presStyleIdx="0" presStyleCnt="4"/>
      <dgm:spPr/>
    </dgm:pt>
    <dgm:pt modelId="{90F228B3-513F-4634-AF83-ED69CB27EE1E}" type="pres">
      <dgm:prSet presAssocID="{6365F95A-B331-4ED4-B750-729E49BC39D8}" presName="node" presStyleLbl="node1" presStyleIdx="1" presStyleCnt="5">
        <dgm:presLayoutVars>
          <dgm:bulletEnabled val="1"/>
        </dgm:presLayoutVars>
      </dgm:prSet>
      <dgm:spPr/>
    </dgm:pt>
    <dgm:pt modelId="{65FD9711-1FFF-4BD7-8869-77D432B6E498}" type="pres">
      <dgm:prSet presAssocID="{445F91FE-CA87-47C4-B241-53CDEFE7304C}" presName="sibTrans" presStyleLbl="sibTrans2D1" presStyleIdx="1" presStyleCnt="4"/>
      <dgm:spPr/>
    </dgm:pt>
    <dgm:pt modelId="{C9941228-EBC2-4063-A86A-2CD53A07C614}" type="pres">
      <dgm:prSet presAssocID="{445F91FE-CA87-47C4-B241-53CDEFE7304C}" presName="connectorText" presStyleLbl="sibTrans2D1" presStyleIdx="1" presStyleCnt="4"/>
      <dgm:spPr/>
    </dgm:pt>
    <dgm:pt modelId="{9155C0DA-90EA-4454-9ECC-0EC0DABEC6DA}" type="pres">
      <dgm:prSet presAssocID="{A33A14B0-6EFD-4A20-BAED-9DE8E7246AE8}" presName="node" presStyleLbl="node1" presStyleIdx="2" presStyleCnt="5">
        <dgm:presLayoutVars>
          <dgm:bulletEnabled val="1"/>
        </dgm:presLayoutVars>
      </dgm:prSet>
      <dgm:spPr/>
    </dgm:pt>
    <dgm:pt modelId="{1921EAF1-74C4-4E47-BC96-BE65273A88E6}" type="pres">
      <dgm:prSet presAssocID="{05F1AEB8-F1DC-48D4-A289-FD0A7EE4520F}" presName="sibTrans" presStyleLbl="sibTrans2D1" presStyleIdx="2" presStyleCnt="4"/>
      <dgm:spPr/>
    </dgm:pt>
    <dgm:pt modelId="{58AB62CD-5F9B-42AE-A101-564A15AB21FA}" type="pres">
      <dgm:prSet presAssocID="{05F1AEB8-F1DC-48D4-A289-FD0A7EE4520F}" presName="connectorText" presStyleLbl="sibTrans2D1" presStyleIdx="2" presStyleCnt="4"/>
      <dgm:spPr/>
    </dgm:pt>
    <dgm:pt modelId="{463CA0A2-B759-4DA4-BBE3-39BE1DAB50B8}" type="pres">
      <dgm:prSet presAssocID="{C02B9107-6D68-4643-BC9A-C6AD38778A4B}" presName="node" presStyleLbl="node1" presStyleIdx="3" presStyleCnt="5">
        <dgm:presLayoutVars>
          <dgm:bulletEnabled val="1"/>
        </dgm:presLayoutVars>
      </dgm:prSet>
      <dgm:spPr/>
    </dgm:pt>
    <dgm:pt modelId="{DE0AA950-E36A-42F5-B4B8-9B7FD2975BFB}" type="pres">
      <dgm:prSet presAssocID="{91434E3E-476C-4A14-82F5-042784EFEFC6}" presName="sibTrans" presStyleLbl="sibTrans2D1" presStyleIdx="3" presStyleCnt="4"/>
      <dgm:spPr/>
    </dgm:pt>
    <dgm:pt modelId="{78BB37E8-2878-4D30-8825-46165D8D9AAB}" type="pres">
      <dgm:prSet presAssocID="{91434E3E-476C-4A14-82F5-042784EFEFC6}" presName="connectorText" presStyleLbl="sibTrans2D1" presStyleIdx="3" presStyleCnt="4"/>
      <dgm:spPr/>
    </dgm:pt>
    <dgm:pt modelId="{1EE11881-33A7-4B57-8CC5-5DCDF1F21979}" type="pres">
      <dgm:prSet presAssocID="{E53D1340-7271-4F31-B8BC-41B3B3518623}" presName="node" presStyleLbl="node1" presStyleIdx="4" presStyleCnt="5">
        <dgm:presLayoutVars>
          <dgm:bulletEnabled val="1"/>
        </dgm:presLayoutVars>
      </dgm:prSet>
      <dgm:spPr/>
    </dgm:pt>
  </dgm:ptLst>
  <dgm:cxnLst>
    <dgm:cxn modelId="{A1B18102-2C53-4F79-84D4-77A10209B186}" type="presOf" srcId="{6365F95A-B331-4ED4-B750-729E49BC39D8}" destId="{90F228B3-513F-4634-AF83-ED69CB27EE1E}" srcOrd="0" destOrd="0" presId="urn:microsoft.com/office/officeart/2005/8/layout/process1"/>
    <dgm:cxn modelId="{76C69104-6304-4F9F-B9D5-07A390A28143}" type="presOf" srcId="{445F91FE-CA87-47C4-B241-53CDEFE7304C}" destId="{65FD9711-1FFF-4BD7-8869-77D432B6E498}" srcOrd="0" destOrd="0" presId="urn:microsoft.com/office/officeart/2005/8/layout/process1"/>
    <dgm:cxn modelId="{FB6E972C-BC15-4790-BAF3-6C0B87A328ED}" type="presOf" srcId="{445F91FE-CA87-47C4-B241-53CDEFE7304C}" destId="{C9941228-EBC2-4063-A86A-2CD53A07C614}" srcOrd="1" destOrd="0" presId="urn:microsoft.com/office/officeart/2005/8/layout/process1"/>
    <dgm:cxn modelId="{77A7B138-E4E1-4F3C-B1C5-0971EA79540A}" type="presOf" srcId="{C02B9107-6D68-4643-BC9A-C6AD38778A4B}" destId="{463CA0A2-B759-4DA4-BBE3-39BE1DAB50B8}" srcOrd="0" destOrd="0" presId="urn:microsoft.com/office/officeart/2005/8/layout/process1"/>
    <dgm:cxn modelId="{69587B5E-FA02-4583-974B-226F4C53EA7F}" type="presOf" srcId="{91434E3E-476C-4A14-82F5-042784EFEFC6}" destId="{78BB37E8-2878-4D30-8825-46165D8D9AAB}" srcOrd="1" destOrd="0" presId="urn:microsoft.com/office/officeart/2005/8/layout/process1"/>
    <dgm:cxn modelId="{70070E4C-44CF-4BCF-B07D-4A2A490EEC31}" type="presOf" srcId="{827276F0-E2F8-47D1-871C-DDBFEDB49070}" destId="{ABD23545-9D53-4771-A3AC-713A97F63C74}" srcOrd="1" destOrd="0" presId="urn:microsoft.com/office/officeart/2005/8/layout/process1"/>
    <dgm:cxn modelId="{B1900F6E-DE15-4A52-A8FE-1C449D6BD104}" srcId="{507D01CB-D46E-4F37-AC11-B53412E52818}" destId="{A33A14B0-6EFD-4A20-BAED-9DE8E7246AE8}" srcOrd="2" destOrd="0" parTransId="{E62D9F1C-C179-442C-98B0-59C137FBFA84}" sibTransId="{05F1AEB8-F1DC-48D4-A289-FD0A7EE4520F}"/>
    <dgm:cxn modelId="{BAFBCA70-806B-4AE2-A90B-5B125B34A25C}" srcId="{507D01CB-D46E-4F37-AC11-B53412E52818}" destId="{6365F95A-B331-4ED4-B750-729E49BC39D8}" srcOrd="1" destOrd="0" parTransId="{EF066372-A035-4193-ABF6-9E9FA5C91E1B}" sibTransId="{445F91FE-CA87-47C4-B241-53CDEFE7304C}"/>
    <dgm:cxn modelId="{29F86571-4231-46EA-A611-8286980BE179}" type="presOf" srcId="{A33A14B0-6EFD-4A20-BAED-9DE8E7246AE8}" destId="{9155C0DA-90EA-4454-9ECC-0EC0DABEC6DA}" srcOrd="0" destOrd="0" presId="urn:microsoft.com/office/officeart/2005/8/layout/process1"/>
    <dgm:cxn modelId="{5E595A55-3DE6-4121-8938-AFD638D3B5B6}" srcId="{507D01CB-D46E-4F37-AC11-B53412E52818}" destId="{C02B9107-6D68-4643-BC9A-C6AD38778A4B}" srcOrd="3" destOrd="0" parTransId="{2FA1B302-0E30-49C5-B650-ED27B7272FB0}" sibTransId="{91434E3E-476C-4A14-82F5-042784EFEFC6}"/>
    <dgm:cxn modelId="{F4BC8186-E1D7-43F9-975B-2DCBBF4C2260}" srcId="{507D01CB-D46E-4F37-AC11-B53412E52818}" destId="{E53D1340-7271-4F31-B8BC-41B3B3518623}" srcOrd="4" destOrd="0" parTransId="{D8FE869B-7027-493F-A6C2-C2A097696EDF}" sibTransId="{BF2FDC6E-DD73-456E-9CB4-CD5337CC239D}"/>
    <dgm:cxn modelId="{EBF4CF86-F23E-4380-A349-F0FAF5F82B46}" type="presOf" srcId="{E53D1340-7271-4F31-B8BC-41B3B3518623}" destId="{1EE11881-33A7-4B57-8CC5-5DCDF1F21979}" srcOrd="0" destOrd="0" presId="urn:microsoft.com/office/officeart/2005/8/layout/process1"/>
    <dgm:cxn modelId="{F298C98C-4A4C-4DD2-BB13-1509E9F9DE47}" type="presOf" srcId="{05F1AEB8-F1DC-48D4-A289-FD0A7EE4520F}" destId="{1921EAF1-74C4-4E47-BC96-BE65273A88E6}" srcOrd="0" destOrd="0" presId="urn:microsoft.com/office/officeart/2005/8/layout/process1"/>
    <dgm:cxn modelId="{B7BBC29D-95A1-4CB0-93C8-5E20FFD83683}" srcId="{507D01CB-D46E-4F37-AC11-B53412E52818}" destId="{5909C81C-09C0-4F61-94CF-7330CE8F6841}" srcOrd="0" destOrd="0" parTransId="{1650E002-485A-442D-B4C0-5A8389F5BAD1}" sibTransId="{827276F0-E2F8-47D1-871C-DDBFEDB49070}"/>
    <dgm:cxn modelId="{0E4C70A8-2F1D-41E3-B097-BBBEFA36D7E3}" type="presOf" srcId="{5909C81C-09C0-4F61-94CF-7330CE8F6841}" destId="{BF0F0F1C-DB30-4E18-A564-8F296FFAFDFE}" srcOrd="0" destOrd="0" presId="urn:microsoft.com/office/officeart/2005/8/layout/process1"/>
    <dgm:cxn modelId="{09CEC5C2-CE7F-465C-951F-606CBEE53172}" type="presOf" srcId="{05F1AEB8-F1DC-48D4-A289-FD0A7EE4520F}" destId="{58AB62CD-5F9B-42AE-A101-564A15AB21FA}" srcOrd="1" destOrd="0" presId="urn:microsoft.com/office/officeart/2005/8/layout/process1"/>
    <dgm:cxn modelId="{2B481FD1-7A5F-46CF-88A5-FC3987ED7D53}" type="presOf" srcId="{91434E3E-476C-4A14-82F5-042784EFEFC6}" destId="{DE0AA950-E36A-42F5-B4B8-9B7FD2975BFB}" srcOrd="0" destOrd="0" presId="urn:microsoft.com/office/officeart/2005/8/layout/process1"/>
    <dgm:cxn modelId="{570900E7-81D0-4BF7-A0C1-EE3608CCE6A1}" type="presOf" srcId="{507D01CB-D46E-4F37-AC11-B53412E52818}" destId="{ECFA965D-4C0C-43D4-B0B9-FCBA8559096D}" srcOrd="0" destOrd="0" presId="urn:microsoft.com/office/officeart/2005/8/layout/process1"/>
    <dgm:cxn modelId="{C2FB45FB-EB47-48FE-8670-A84757144A73}" type="presOf" srcId="{827276F0-E2F8-47D1-871C-DDBFEDB49070}" destId="{05EA023F-C556-4E82-B079-A00401AA524E}" srcOrd="0" destOrd="0" presId="urn:microsoft.com/office/officeart/2005/8/layout/process1"/>
    <dgm:cxn modelId="{5EF1FE77-5ABA-42C1-9E2A-2550DC78B47E}" type="presParOf" srcId="{ECFA965D-4C0C-43D4-B0B9-FCBA8559096D}" destId="{BF0F0F1C-DB30-4E18-A564-8F296FFAFDFE}" srcOrd="0" destOrd="0" presId="urn:microsoft.com/office/officeart/2005/8/layout/process1"/>
    <dgm:cxn modelId="{46B422B7-00D1-468D-8EE4-391CCD91B60E}" type="presParOf" srcId="{ECFA965D-4C0C-43D4-B0B9-FCBA8559096D}" destId="{05EA023F-C556-4E82-B079-A00401AA524E}" srcOrd="1" destOrd="0" presId="urn:microsoft.com/office/officeart/2005/8/layout/process1"/>
    <dgm:cxn modelId="{A782D8F0-992E-44D2-8D7B-8287E596B0D0}" type="presParOf" srcId="{05EA023F-C556-4E82-B079-A00401AA524E}" destId="{ABD23545-9D53-4771-A3AC-713A97F63C74}" srcOrd="0" destOrd="0" presId="urn:microsoft.com/office/officeart/2005/8/layout/process1"/>
    <dgm:cxn modelId="{77BF7EBE-313D-4208-9669-5CC798725FA9}" type="presParOf" srcId="{ECFA965D-4C0C-43D4-B0B9-FCBA8559096D}" destId="{90F228B3-513F-4634-AF83-ED69CB27EE1E}" srcOrd="2" destOrd="0" presId="urn:microsoft.com/office/officeart/2005/8/layout/process1"/>
    <dgm:cxn modelId="{EEE6990A-4A05-4689-A766-E772DB173124}" type="presParOf" srcId="{ECFA965D-4C0C-43D4-B0B9-FCBA8559096D}" destId="{65FD9711-1FFF-4BD7-8869-77D432B6E498}" srcOrd="3" destOrd="0" presId="urn:microsoft.com/office/officeart/2005/8/layout/process1"/>
    <dgm:cxn modelId="{88334A1D-3739-4E08-9F4B-D8EDC1F53FC4}" type="presParOf" srcId="{65FD9711-1FFF-4BD7-8869-77D432B6E498}" destId="{C9941228-EBC2-4063-A86A-2CD53A07C614}" srcOrd="0" destOrd="0" presId="urn:microsoft.com/office/officeart/2005/8/layout/process1"/>
    <dgm:cxn modelId="{D628B58E-121B-4EED-B1E5-274A371A26CF}" type="presParOf" srcId="{ECFA965D-4C0C-43D4-B0B9-FCBA8559096D}" destId="{9155C0DA-90EA-4454-9ECC-0EC0DABEC6DA}" srcOrd="4" destOrd="0" presId="urn:microsoft.com/office/officeart/2005/8/layout/process1"/>
    <dgm:cxn modelId="{6285522C-C8A1-4503-95CA-538430B551BD}" type="presParOf" srcId="{ECFA965D-4C0C-43D4-B0B9-FCBA8559096D}" destId="{1921EAF1-74C4-4E47-BC96-BE65273A88E6}" srcOrd="5" destOrd="0" presId="urn:microsoft.com/office/officeart/2005/8/layout/process1"/>
    <dgm:cxn modelId="{1DF07CF6-7287-4220-A32E-FDCF181D7989}" type="presParOf" srcId="{1921EAF1-74C4-4E47-BC96-BE65273A88E6}" destId="{58AB62CD-5F9B-42AE-A101-564A15AB21FA}" srcOrd="0" destOrd="0" presId="urn:microsoft.com/office/officeart/2005/8/layout/process1"/>
    <dgm:cxn modelId="{8CA53C55-4FEB-49AC-83A3-6BDE4D1FBE9B}" type="presParOf" srcId="{ECFA965D-4C0C-43D4-B0B9-FCBA8559096D}" destId="{463CA0A2-B759-4DA4-BBE3-39BE1DAB50B8}" srcOrd="6" destOrd="0" presId="urn:microsoft.com/office/officeart/2005/8/layout/process1"/>
    <dgm:cxn modelId="{C13676E9-DD0E-42B3-A562-3B4E5C1F9476}" type="presParOf" srcId="{ECFA965D-4C0C-43D4-B0B9-FCBA8559096D}" destId="{DE0AA950-E36A-42F5-B4B8-9B7FD2975BFB}" srcOrd="7" destOrd="0" presId="urn:microsoft.com/office/officeart/2005/8/layout/process1"/>
    <dgm:cxn modelId="{11FA8E15-9008-42D1-A2A4-3F6E4D8DB2D4}" type="presParOf" srcId="{DE0AA950-E36A-42F5-B4B8-9B7FD2975BFB}" destId="{78BB37E8-2878-4D30-8825-46165D8D9AAB}" srcOrd="0" destOrd="0" presId="urn:microsoft.com/office/officeart/2005/8/layout/process1"/>
    <dgm:cxn modelId="{0771E796-9F86-4EB5-9E8C-48372A2AD8A6}" type="presParOf" srcId="{ECFA965D-4C0C-43D4-B0B9-FCBA8559096D}" destId="{1EE11881-33A7-4B57-8CC5-5DCDF1F21979}"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F0F1C-DB30-4E18-A564-8F296FFAFDFE}">
      <dsp:nvSpPr>
        <dsp:cNvPr id="0" name=""/>
        <dsp:cNvSpPr/>
      </dsp:nvSpPr>
      <dsp:spPr>
        <a:xfrm>
          <a:off x="5171" y="2816791"/>
          <a:ext cx="1603250" cy="961950"/>
        </a:xfrm>
        <a:prstGeom prst="roundRect">
          <a:avLst>
            <a:gd name="adj" fmla="val 10000"/>
          </a:avLst>
        </a:prstGeom>
        <a:solidFill>
          <a:srgbClr val="00A44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Insurance Carrier</a:t>
          </a:r>
        </a:p>
      </dsp:txBody>
      <dsp:txXfrm>
        <a:off x="33346" y="2844966"/>
        <a:ext cx="1546900" cy="905600"/>
      </dsp:txXfrm>
    </dsp:sp>
    <dsp:sp modelId="{05EA023F-C556-4E82-B079-A00401AA524E}">
      <dsp:nvSpPr>
        <dsp:cNvPr id="0" name=""/>
        <dsp:cNvSpPr/>
      </dsp:nvSpPr>
      <dsp:spPr>
        <a:xfrm>
          <a:off x="1768747" y="3098963"/>
          <a:ext cx="339889" cy="3976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768747" y="3178484"/>
        <a:ext cx="237922" cy="238564"/>
      </dsp:txXfrm>
    </dsp:sp>
    <dsp:sp modelId="{90F228B3-513F-4634-AF83-ED69CB27EE1E}">
      <dsp:nvSpPr>
        <dsp:cNvPr id="0" name=""/>
        <dsp:cNvSpPr/>
      </dsp:nvSpPr>
      <dsp:spPr>
        <a:xfrm>
          <a:off x="2249723" y="2816791"/>
          <a:ext cx="1603250" cy="961950"/>
        </a:xfrm>
        <a:prstGeom prst="roundRect">
          <a:avLst>
            <a:gd name="adj" fmla="val 10000"/>
          </a:avLst>
        </a:prstGeom>
        <a:solidFill>
          <a:srgbClr val="00A44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StampOutFraud.com</a:t>
          </a:r>
        </a:p>
      </dsp:txBody>
      <dsp:txXfrm>
        <a:off x="2277898" y="2844966"/>
        <a:ext cx="1546900" cy="905600"/>
      </dsp:txXfrm>
    </dsp:sp>
    <dsp:sp modelId="{65FD9711-1FFF-4BD7-8869-77D432B6E498}">
      <dsp:nvSpPr>
        <dsp:cNvPr id="0" name=""/>
        <dsp:cNvSpPr/>
      </dsp:nvSpPr>
      <dsp:spPr>
        <a:xfrm>
          <a:off x="4013299" y="3098963"/>
          <a:ext cx="339889" cy="3976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013299" y="3178484"/>
        <a:ext cx="237922" cy="238564"/>
      </dsp:txXfrm>
    </dsp:sp>
    <dsp:sp modelId="{9155C0DA-90EA-4454-9ECC-0EC0DABEC6DA}">
      <dsp:nvSpPr>
        <dsp:cNvPr id="0" name=""/>
        <dsp:cNvSpPr/>
      </dsp:nvSpPr>
      <dsp:spPr>
        <a:xfrm>
          <a:off x="4494274" y="2816791"/>
          <a:ext cx="1603250" cy="961950"/>
        </a:xfrm>
        <a:prstGeom prst="roundRect">
          <a:avLst>
            <a:gd name="adj" fmla="val 10000"/>
          </a:avLst>
        </a:prstGeom>
        <a:solidFill>
          <a:srgbClr val="00A44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VSP IFP</a:t>
          </a:r>
        </a:p>
      </dsp:txBody>
      <dsp:txXfrm>
        <a:off x="4522449" y="2844966"/>
        <a:ext cx="1546900" cy="905600"/>
      </dsp:txXfrm>
    </dsp:sp>
    <dsp:sp modelId="{1921EAF1-74C4-4E47-BC96-BE65273A88E6}">
      <dsp:nvSpPr>
        <dsp:cNvPr id="0" name=""/>
        <dsp:cNvSpPr/>
      </dsp:nvSpPr>
      <dsp:spPr>
        <a:xfrm>
          <a:off x="6257850" y="3098963"/>
          <a:ext cx="339889" cy="3976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6257850" y="3178484"/>
        <a:ext cx="237922" cy="238564"/>
      </dsp:txXfrm>
    </dsp:sp>
    <dsp:sp modelId="{463CA0A2-B759-4DA4-BBE3-39BE1DAB50B8}">
      <dsp:nvSpPr>
        <dsp:cNvPr id="0" name=""/>
        <dsp:cNvSpPr/>
      </dsp:nvSpPr>
      <dsp:spPr>
        <a:xfrm>
          <a:off x="6738825" y="2816791"/>
          <a:ext cx="1603250" cy="961950"/>
        </a:xfrm>
        <a:prstGeom prst="roundRect">
          <a:avLst>
            <a:gd name="adj" fmla="val 10000"/>
          </a:avLst>
        </a:prstGeom>
        <a:solidFill>
          <a:srgbClr val="00A44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BCI Field Office</a:t>
          </a:r>
        </a:p>
      </dsp:txBody>
      <dsp:txXfrm>
        <a:off x="6767000" y="2844966"/>
        <a:ext cx="1546900" cy="905600"/>
      </dsp:txXfrm>
    </dsp:sp>
    <dsp:sp modelId="{DE0AA950-E36A-42F5-B4B8-9B7FD2975BFB}">
      <dsp:nvSpPr>
        <dsp:cNvPr id="0" name=""/>
        <dsp:cNvSpPr/>
      </dsp:nvSpPr>
      <dsp:spPr>
        <a:xfrm>
          <a:off x="8502401" y="3098963"/>
          <a:ext cx="339889" cy="3976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502401" y="3178484"/>
        <a:ext cx="237922" cy="238564"/>
      </dsp:txXfrm>
    </dsp:sp>
    <dsp:sp modelId="{1EE11881-33A7-4B57-8CC5-5DCDF1F21979}">
      <dsp:nvSpPr>
        <dsp:cNvPr id="0" name=""/>
        <dsp:cNvSpPr/>
      </dsp:nvSpPr>
      <dsp:spPr>
        <a:xfrm>
          <a:off x="8983377" y="2816791"/>
          <a:ext cx="1603250" cy="961950"/>
        </a:xfrm>
        <a:prstGeom prst="roundRect">
          <a:avLst>
            <a:gd name="adj" fmla="val 10000"/>
          </a:avLst>
        </a:prstGeom>
        <a:solidFill>
          <a:srgbClr val="00A44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Special Agent</a:t>
          </a:r>
        </a:p>
      </dsp:txBody>
      <dsp:txXfrm>
        <a:off x="9011552" y="2844966"/>
        <a:ext cx="1546900" cy="9056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8ADA407-9DC1-4B3A-8449-A5265B7F3E2A}" type="datetimeFigureOut">
              <a:rPr lang="en-US" smtClean="0"/>
              <a:t>10/22/2025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C6B25F9-95D2-46C7-AE24-38EE2B37CD67}" type="slidenum">
              <a:rPr lang="en-US" smtClean="0"/>
              <a:t>‹#›</a:t>
            </a:fld>
            <a:endParaRPr lang="en-US"/>
          </a:p>
        </p:txBody>
      </p:sp>
    </p:spTree>
    <p:extLst>
      <p:ext uri="{BB962C8B-B14F-4D97-AF65-F5344CB8AC3E}">
        <p14:creationId xmlns:p14="http://schemas.microsoft.com/office/powerpoint/2010/main" val="2424325567"/>
      </p:ext>
    </p:extLst>
  </p:cSld>
  <p:clrMap bg1="lt1" tx1="dk1" bg2="lt2" tx2="dk2" accent1="accent1" accent2="accent2" accent3="accent3" accent4="accent4" accent5="accent5" accent6="accent6" hlink="hlink" folHlink="folHlink"/>
  <p:notesStyle>
    <a:lvl1pPr marL="0" algn="l" defTabSz="1219140" rtl="0" eaLnBrk="1" latinLnBrk="0" hangingPunct="1">
      <a:defRPr sz="1600" kern="1200">
        <a:solidFill>
          <a:schemeClr val="tx1"/>
        </a:solidFill>
        <a:latin typeface="+mn-lt"/>
        <a:ea typeface="+mn-ea"/>
        <a:cs typeface="+mn-cs"/>
      </a:defRPr>
    </a:lvl1pPr>
    <a:lvl2pPr marL="609570" algn="l" defTabSz="1219140" rtl="0" eaLnBrk="1" latinLnBrk="0" hangingPunct="1">
      <a:defRPr sz="1600" kern="1200">
        <a:solidFill>
          <a:schemeClr val="tx1"/>
        </a:solidFill>
        <a:latin typeface="+mn-lt"/>
        <a:ea typeface="+mn-ea"/>
        <a:cs typeface="+mn-cs"/>
      </a:defRPr>
    </a:lvl2pPr>
    <a:lvl3pPr marL="1219140" algn="l" defTabSz="1219140" rtl="0" eaLnBrk="1" latinLnBrk="0" hangingPunct="1">
      <a:defRPr sz="1600" kern="1200">
        <a:solidFill>
          <a:schemeClr val="tx1"/>
        </a:solidFill>
        <a:latin typeface="+mn-lt"/>
        <a:ea typeface="+mn-ea"/>
        <a:cs typeface="+mn-cs"/>
      </a:defRPr>
    </a:lvl3pPr>
    <a:lvl4pPr marL="1828709" algn="l" defTabSz="1219140" rtl="0" eaLnBrk="1" latinLnBrk="0" hangingPunct="1">
      <a:defRPr sz="1600" kern="1200">
        <a:solidFill>
          <a:schemeClr val="tx1"/>
        </a:solidFill>
        <a:latin typeface="+mn-lt"/>
        <a:ea typeface="+mn-ea"/>
        <a:cs typeface="+mn-cs"/>
      </a:defRPr>
    </a:lvl4pPr>
    <a:lvl5pPr marL="2438278" algn="l" defTabSz="1219140" rtl="0" eaLnBrk="1" latinLnBrk="0" hangingPunct="1">
      <a:defRPr sz="1600" kern="1200">
        <a:solidFill>
          <a:schemeClr val="tx1"/>
        </a:solidFill>
        <a:latin typeface="+mn-lt"/>
        <a:ea typeface="+mn-ea"/>
        <a:cs typeface="+mn-cs"/>
      </a:defRPr>
    </a:lvl5pPr>
    <a:lvl6pPr marL="3047848" algn="l" defTabSz="1219140" rtl="0" eaLnBrk="1" latinLnBrk="0" hangingPunct="1">
      <a:defRPr sz="1600" kern="1200">
        <a:solidFill>
          <a:schemeClr val="tx1"/>
        </a:solidFill>
        <a:latin typeface="+mn-lt"/>
        <a:ea typeface="+mn-ea"/>
        <a:cs typeface="+mn-cs"/>
      </a:defRPr>
    </a:lvl6pPr>
    <a:lvl7pPr marL="3657418" algn="l" defTabSz="1219140" rtl="0" eaLnBrk="1" latinLnBrk="0" hangingPunct="1">
      <a:defRPr sz="1600" kern="1200">
        <a:solidFill>
          <a:schemeClr val="tx1"/>
        </a:solidFill>
        <a:latin typeface="+mn-lt"/>
        <a:ea typeface="+mn-ea"/>
        <a:cs typeface="+mn-cs"/>
      </a:defRPr>
    </a:lvl7pPr>
    <a:lvl8pPr marL="4266987" algn="l" defTabSz="1219140" rtl="0" eaLnBrk="1" latinLnBrk="0" hangingPunct="1">
      <a:defRPr sz="1600" kern="1200">
        <a:solidFill>
          <a:schemeClr val="tx1"/>
        </a:solidFill>
        <a:latin typeface="+mn-lt"/>
        <a:ea typeface="+mn-ea"/>
        <a:cs typeface="+mn-cs"/>
      </a:defRPr>
    </a:lvl8pPr>
    <a:lvl9pPr marL="4876557" algn="l" defTabSz="121914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1</a:t>
            </a:fld>
            <a:endParaRPr lang="en-US"/>
          </a:p>
        </p:txBody>
      </p:sp>
    </p:spTree>
    <p:extLst>
      <p:ext uri="{BB962C8B-B14F-4D97-AF65-F5344CB8AC3E}">
        <p14:creationId xmlns:p14="http://schemas.microsoft.com/office/powerpoint/2010/main" val="3961828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24</a:t>
            </a:fld>
            <a:endParaRPr lang="en-US"/>
          </a:p>
        </p:txBody>
      </p:sp>
    </p:spTree>
    <p:extLst>
      <p:ext uri="{BB962C8B-B14F-4D97-AF65-F5344CB8AC3E}">
        <p14:creationId xmlns:p14="http://schemas.microsoft.com/office/powerpoint/2010/main" val="3306027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Virginia healthcare industry alone brought in approximately $83.5 billion in 2022.  That means that IFP would receive an additional $41,750,000… more than 5x what we get now!</a:t>
            </a:r>
          </a:p>
        </p:txBody>
      </p:sp>
      <p:sp>
        <p:nvSpPr>
          <p:cNvPr id="4" name="Slide Number Placeholder 3"/>
          <p:cNvSpPr>
            <a:spLocks noGrp="1"/>
          </p:cNvSpPr>
          <p:nvPr>
            <p:ph type="sldNum" sz="quarter" idx="5"/>
          </p:nvPr>
        </p:nvSpPr>
        <p:spPr/>
        <p:txBody>
          <a:bodyPr/>
          <a:lstStyle/>
          <a:p>
            <a:fld id="{DC6B25F9-95D2-46C7-AE24-38EE2B37CD67}" type="slidenum">
              <a:rPr lang="en-US" smtClean="0"/>
              <a:t>28</a:t>
            </a:fld>
            <a:endParaRPr lang="en-US"/>
          </a:p>
        </p:txBody>
      </p:sp>
    </p:spTree>
    <p:extLst>
      <p:ext uri="{BB962C8B-B14F-4D97-AF65-F5344CB8AC3E}">
        <p14:creationId xmlns:p14="http://schemas.microsoft.com/office/powerpoint/2010/main" val="2627014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32</a:t>
            </a:fld>
            <a:endParaRPr lang="en-US"/>
          </a:p>
        </p:txBody>
      </p:sp>
    </p:spTree>
    <p:extLst>
      <p:ext uri="{BB962C8B-B14F-4D97-AF65-F5344CB8AC3E}">
        <p14:creationId xmlns:p14="http://schemas.microsoft.com/office/powerpoint/2010/main" val="1247602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42BD3-BA14-1930-690C-B2F3E8850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DBCDF-683F-2011-C2A1-17800236C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83685-A593-083E-942D-6A7551B26C42}"/>
              </a:ext>
            </a:extLst>
          </p:cNvPr>
          <p:cNvSpPr>
            <a:spLocks noGrp="1"/>
          </p:cNvSpPr>
          <p:nvPr>
            <p:ph type="body" idx="1"/>
          </p:nvPr>
        </p:nvSpPr>
        <p:spPr/>
        <p:txBody>
          <a:bodyPr/>
          <a:lstStyle/>
          <a:p>
            <a:r>
              <a:rPr lang="en-US" dirty="0"/>
              <a:t>Asking how much $$$ a fraud case has to involve before VSP will investigate is like asking how many tickets we have to write each day.  While we don’t have a quota, the phrase “Three a day keeps the Sergeant away” is often true… so the higher the value of the referral the more likely it is to be investigated.  Working speed enforcement is like fishing (and insurance fraud is no different)… everyone likes to catch the big fish.</a:t>
            </a:r>
          </a:p>
        </p:txBody>
      </p:sp>
      <p:sp>
        <p:nvSpPr>
          <p:cNvPr id="4" name="Slide Number Placeholder 3">
            <a:extLst>
              <a:ext uri="{FF2B5EF4-FFF2-40B4-BE49-F238E27FC236}">
                <a16:creationId xmlns:a16="http://schemas.microsoft.com/office/drawing/2014/main" id="{582D406C-2B48-0873-0163-DE4939DF67A4}"/>
              </a:ext>
            </a:extLst>
          </p:cNvPr>
          <p:cNvSpPr>
            <a:spLocks noGrp="1"/>
          </p:cNvSpPr>
          <p:nvPr>
            <p:ph type="sldNum" sz="quarter" idx="10"/>
          </p:nvPr>
        </p:nvSpPr>
        <p:spPr/>
        <p:txBody>
          <a:bodyPr/>
          <a:lstStyle/>
          <a:p>
            <a:fld id="{DC6B25F9-95D2-46C7-AE24-38EE2B37CD67}" type="slidenum">
              <a:rPr lang="en-US" smtClean="0"/>
              <a:t>33</a:t>
            </a:fld>
            <a:endParaRPr lang="en-US"/>
          </a:p>
        </p:txBody>
      </p:sp>
    </p:spTree>
    <p:extLst>
      <p:ext uri="{BB962C8B-B14F-4D97-AF65-F5344CB8AC3E}">
        <p14:creationId xmlns:p14="http://schemas.microsoft.com/office/powerpoint/2010/main" val="2222318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34</a:t>
            </a:fld>
            <a:endParaRPr lang="en-US"/>
          </a:p>
        </p:txBody>
      </p:sp>
    </p:spTree>
    <p:extLst>
      <p:ext uri="{BB962C8B-B14F-4D97-AF65-F5344CB8AC3E}">
        <p14:creationId xmlns:p14="http://schemas.microsoft.com/office/powerpoint/2010/main" val="878673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35</a:t>
            </a:fld>
            <a:endParaRPr lang="en-US"/>
          </a:p>
        </p:txBody>
      </p:sp>
    </p:spTree>
    <p:extLst>
      <p:ext uri="{BB962C8B-B14F-4D97-AF65-F5344CB8AC3E}">
        <p14:creationId xmlns:p14="http://schemas.microsoft.com/office/powerpoint/2010/main" val="302304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36</a:t>
            </a:fld>
            <a:endParaRPr lang="en-US"/>
          </a:p>
        </p:txBody>
      </p:sp>
    </p:spTree>
    <p:extLst>
      <p:ext uri="{BB962C8B-B14F-4D97-AF65-F5344CB8AC3E}">
        <p14:creationId xmlns:p14="http://schemas.microsoft.com/office/powerpoint/2010/main" val="848416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37</a:t>
            </a:fld>
            <a:endParaRPr lang="en-US"/>
          </a:p>
        </p:txBody>
      </p:sp>
    </p:spTree>
    <p:extLst>
      <p:ext uri="{BB962C8B-B14F-4D97-AF65-F5344CB8AC3E}">
        <p14:creationId xmlns:p14="http://schemas.microsoft.com/office/powerpoint/2010/main" val="3584740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38</a:t>
            </a:fld>
            <a:endParaRPr lang="en-US"/>
          </a:p>
        </p:txBody>
      </p:sp>
    </p:spTree>
    <p:extLst>
      <p:ext uri="{BB962C8B-B14F-4D97-AF65-F5344CB8AC3E}">
        <p14:creationId xmlns:p14="http://schemas.microsoft.com/office/powerpoint/2010/main" val="3141677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39</a:t>
            </a:fld>
            <a:endParaRPr lang="en-US"/>
          </a:p>
        </p:txBody>
      </p:sp>
    </p:spTree>
    <p:extLst>
      <p:ext uri="{BB962C8B-B14F-4D97-AF65-F5344CB8AC3E}">
        <p14:creationId xmlns:p14="http://schemas.microsoft.com/office/powerpoint/2010/main" val="331467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lang="en-US" dirty="0"/>
              <a:t>As a resident of Virginia, you are likely familiar with this aspect of the Virginia State Police. However, VSP investigates all criminal, traffic, and game violations.</a:t>
            </a:r>
          </a:p>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2</a:t>
            </a:fld>
            <a:endParaRPr lang="en-US"/>
          </a:p>
        </p:txBody>
      </p:sp>
    </p:spTree>
    <p:extLst>
      <p:ext uri="{BB962C8B-B14F-4D97-AF65-F5344CB8AC3E}">
        <p14:creationId xmlns:p14="http://schemas.microsoft.com/office/powerpoint/2010/main" val="2691690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8F69E-48EC-74A8-B9D0-27DF37FB2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9EDE7-28F7-5CF6-9188-DA3192033A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32D61-7B67-9344-7E12-2D47FD45D2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B7E81B-220F-B353-FEED-115691455A57}"/>
              </a:ext>
            </a:extLst>
          </p:cNvPr>
          <p:cNvSpPr>
            <a:spLocks noGrp="1"/>
          </p:cNvSpPr>
          <p:nvPr>
            <p:ph type="sldNum" sz="quarter" idx="10"/>
          </p:nvPr>
        </p:nvSpPr>
        <p:spPr/>
        <p:txBody>
          <a:bodyPr/>
          <a:lstStyle/>
          <a:p>
            <a:fld id="{DC6B25F9-95D2-46C7-AE24-38EE2B37CD67}" type="slidenum">
              <a:rPr lang="en-US" smtClean="0"/>
              <a:t>40</a:t>
            </a:fld>
            <a:endParaRPr lang="en-US"/>
          </a:p>
        </p:txBody>
      </p:sp>
    </p:spTree>
    <p:extLst>
      <p:ext uri="{BB962C8B-B14F-4D97-AF65-F5344CB8AC3E}">
        <p14:creationId xmlns:p14="http://schemas.microsoft.com/office/powerpoint/2010/main" val="1734098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21CC6-D010-3691-65E5-80D7CBEFA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6FDA1-3FEC-9A46-DE48-772292ED7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3F93FC-7EEF-4550-A69A-2453DF3DF9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EA8EB9-B958-1167-F24C-FE45AE54A9DA}"/>
              </a:ext>
            </a:extLst>
          </p:cNvPr>
          <p:cNvSpPr>
            <a:spLocks noGrp="1"/>
          </p:cNvSpPr>
          <p:nvPr>
            <p:ph type="sldNum" sz="quarter" idx="10"/>
          </p:nvPr>
        </p:nvSpPr>
        <p:spPr/>
        <p:txBody>
          <a:bodyPr/>
          <a:lstStyle/>
          <a:p>
            <a:fld id="{DC6B25F9-95D2-46C7-AE24-38EE2B37CD67}" type="slidenum">
              <a:rPr lang="en-US" smtClean="0"/>
              <a:t>41</a:t>
            </a:fld>
            <a:endParaRPr lang="en-US"/>
          </a:p>
        </p:txBody>
      </p:sp>
    </p:spTree>
    <p:extLst>
      <p:ext uri="{BB962C8B-B14F-4D97-AF65-F5344CB8AC3E}">
        <p14:creationId xmlns:p14="http://schemas.microsoft.com/office/powerpoint/2010/main" val="3140157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42</a:t>
            </a:fld>
            <a:endParaRPr lang="en-US"/>
          </a:p>
        </p:txBody>
      </p:sp>
    </p:spTree>
    <p:extLst>
      <p:ext uri="{BB962C8B-B14F-4D97-AF65-F5344CB8AC3E}">
        <p14:creationId xmlns:p14="http://schemas.microsoft.com/office/powerpoint/2010/main" val="1065336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43</a:t>
            </a:fld>
            <a:endParaRPr lang="en-US"/>
          </a:p>
        </p:txBody>
      </p:sp>
    </p:spTree>
    <p:extLst>
      <p:ext uri="{BB962C8B-B14F-4D97-AF65-F5344CB8AC3E}">
        <p14:creationId xmlns:p14="http://schemas.microsoft.com/office/powerpoint/2010/main" val="1320085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44</a:t>
            </a:fld>
            <a:endParaRPr lang="en-US"/>
          </a:p>
        </p:txBody>
      </p:sp>
    </p:spTree>
    <p:extLst>
      <p:ext uri="{BB962C8B-B14F-4D97-AF65-F5344CB8AC3E}">
        <p14:creationId xmlns:p14="http://schemas.microsoft.com/office/powerpoint/2010/main" val="434782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45</a:t>
            </a:fld>
            <a:endParaRPr lang="en-US"/>
          </a:p>
        </p:txBody>
      </p:sp>
    </p:spTree>
    <p:extLst>
      <p:ext uri="{BB962C8B-B14F-4D97-AF65-F5344CB8AC3E}">
        <p14:creationId xmlns:p14="http://schemas.microsoft.com/office/powerpoint/2010/main" val="2534931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46</a:t>
            </a:fld>
            <a:endParaRPr lang="en-US"/>
          </a:p>
        </p:txBody>
      </p:sp>
    </p:spTree>
    <p:extLst>
      <p:ext uri="{BB962C8B-B14F-4D97-AF65-F5344CB8AC3E}">
        <p14:creationId xmlns:p14="http://schemas.microsoft.com/office/powerpoint/2010/main" val="1466988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47</a:t>
            </a:fld>
            <a:endParaRPr lang="en-US"/>
          </a:p>
        </p:txBody>
      </p:sp>
    </p:spTree>
    <p:extLst>
      <p:ext uri="{BB962C8B-B14F-4D97-AF65-F5344CB8AC3E}">
        <p14:creationId xmlns:p14="http://schemas.microsoft.com/office/powerpoint/2010/main" val="1749725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48</a:t>
            </a:fld>
            <a:endParaRPr lang="en-US"/>
          </a:p>
        </p:txBody>
      </p:sp>
    </p:spTree>
    <p:extLst>
      <p:ext uri="{BB962C8B-B14F-4D97-AF65-F5344CB8AC3E}">
        <p14:creationId xmlns:p14="http://schemas.microsoft.com/office/powerpoint/2010/main" val="440945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49</a:t>
            </a:fld>
            <a:endParaRPr lang="en-US"/>
          </a:p>
        </p:txBody>
      </p:sp>
    </p:spTree>
    <p:extLst>
      <p:ext uri="{BB962C8B-B14F-4D97-AF65-F5344CB8AC3E}">
        <p14:creationId xmlns:p14="http://schemas.microsoft.com/office/powerpoint/2010/main" val="256588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2010 Rolls Royce Ghost</a:t>
            </a:r>
          </a:p>
          <a:p>
            <a:r>
              <a:rPr lang="en-US" dirty="0"/>
              <a:t>California – Operation Bear Claw</a:t>
            </a:r>
          </a:p>
          <a:p>
            <a:r>
              <a:rPr lang="en-US" dirty="0"/>
              <a:t>Two other claims for Mercedes cars</a:t>
            </a:r>
          </a:p>
          <a:p>
            <a:r>
              <a:rPr lang="en-US" dirty="0"/>
              <a:t>$141,839 in fraud</a:t>
            </a:r>
          </a:p>
        </p:txBody>
      </p:sp>
      <p:sp>
        <p:nvSpPr>
          <p:cNvPr id="4" name="Slide Number Placeholder 3"/>
          <p:cNvSpPr>
            <a:spLocks noGrp="1"/>
          </p:cNvSpPr>
          <p:nvPr>
            <p:ph type="sldNum" sz="quarter" idx="5"/>
          </p:nvPr>
        </p:nvSpPr>
        <p:spPr/>
        <p:txBody>
          <a:bodyPr/>
          <a:lstStyle/>
          <a:p>
            <a:fld id="{DC6B25F9-95D2-46C7-AE24-38EE2B37CD67}" type="slidenum">
              <a:rPr lang="en-US" smtClean="0"/>
              <a:t>7</a:t>
            </a:fld>
            <a:endParaRPr lang="en-US"/>
          </a:p>
        </p:txBody>
      </p:sp>
    </p:spTree>
    <p:extLst>
      <p:ext uri="{BB962C8B-B14F-4D97-AF65-F5344CB8AC3E}">
        <p14:creationId xmlns:p14="http://schemas.microsoft.com/office/powerpoint/2010/main" val="1313549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50</a:t>
            </a:fld>
            <a:endParaRPr lang="en-US"/>
          </a:p>
        </p:txBody>
      </p:sp>
    </p:spTree>
    <p:extLst>
      <p:ext uri="{BB962C8B-B14F-4D97-AF65-F5344CB8AC3E}">
        <p14:creationId xmlns:p14="http://schemas.microsoft.com/office/powerpoint/2010/main" val="1787773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51</a:t>
            </a:fld>
            <a:endParaRPr lang="en-US"/>
          </a:p>
        </p:txBody>
      </p:sp>
    </p:spTree>
    <p:extLst>
      <p:ext uri="{BB962C8B-B14F-4D97-AF65-F5344CB8AC3E}">
        <p14:creationId xmlns:p14="http://schemas.microsoft.com/office/powerpoint/2010/main" val="1152213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52</a:t>
            </a:fld>
            <a:endParaRPr lang="en-US"/>
          </a:p>
        </p:txBody>
      </p:sp>
    </p:spTree>
    <p:extLst>
      <p:ext uri="{BB962C8B-B14F-4D97-AF65-F5344CB8AC3E}">
        <p14:creationId xmlns:p14="http://schemas.microsoft.com/office/powerpoint/2010/main" val="100640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56</a:t>
            </a:fld>
            <a:endParaRPr lang="en-US"/>
          </a:p>
        </p:txBody>
      </p:sp>
    </p:spTree>
    <p:extLst>
      <p:ext uri="{BB962C8B-B14F-4D97-AF65-F5344CB8AC3E}">
        <p14:creationId xmlns:p14="http://schemas.microsoft.com/office/powerpoint/2010/main" val="1186216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57</a:t>
            </a:fld>
            <a:endParaRPr lang="en-US"/>
          </a:p>
        </p:txBody>
      </p:sp>
    </p:spTree>
    <p:extLst>
      <p:ext uri="{BB962C8B-B14F-4D97-AF65-F5344CB8AC3E}">
        <p14:creationId xmlns:p14="http://schemas.microsoft.com/office/powerpoint/2010/main" val="1596262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C45BE-3532-0DC1-A12A-C2A1AB3E5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F9E1D-EC46-A009-AC5B-9907D4FC87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EA472-D2DD-DCA8-3A67-6442F7CE08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DD3069-6FE5-9B89-DDEA-0908E46375BC}"/>
              </a:ext>
            </a:extLst>
          </p:cNvPr>
          <p:cNvSpPr>
            <a:spLocks noGrp="1"/>
          </p:cNvSpPr>
          <p:nvPr>
            <p:ph type="sldNum" sz="quarter" idx="10"/>
          </p:nvPr>
        </p:nvSpPr>
        <p:spPr/>
        <p:txBody>
          <a:bodyPr/>
          <a:lstStyle/>
          <a:p>
            <a:fld id="{DC6B25F9-95D2-46C7-AE24-38EE2B37CD67}" type="slidenum">
              <a:rPr lang="en-US" smtClean="0"/>
              <a:t>58</a:t>
            </a:fld>
            <a:endParaRPr lang="en-US"/>
          </a:p>
        </p:txBody>
      </p:sp>
    </p:spTree>
    <p:extLst>
      <p:ext uri="{BB962C8B-B14F-4D97-AF65-F5344CB8AC3E}">
        <p14:creationId xmlns:p14="http://schemas.microsoft.com/office/powerpoint/2010/main" val="3521377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2025 – “Money Talks” in Staunton and Red Flag</a:t>
            </a:r>
          </a:p>
        </p:txBody>
      </p:sp>
      <p:sp>
        <p:nvSpPr>
          <p:cNvPr id="4" name="Slide Number Placeholder 3"/>
          <p:cNvSpPr>
            <a:spLocks noGrp="1"/>
          </p:cNvSpPr>
          <p:nvPr>
            <p:ph type="sldNum" sz="quarter" idx="5"/>
          </p:nvPr>
        </p:nvSpPr>
        <p:spPr/>
        <p:txBody>
          <a:bodyPr/>
          <a:lstStyle/>
          <a:p>
            <a:fld id="{DC6B25F9-95D2-46C7-AE24-38EE2B37CD67}" type="slidenum">
              <a:rPr lang="en-US" smtClean="0"/>
              <a:t>63</a:t>
            </a:fld>
            <a:endParaRPr lang="en-US"/>
          </a:p>
        </p:txBody>
      </p:sp>
    </p:spTree>
    <p:extLst>
      <p:ext uri="{BB962C8B-B14F-4D97-AF65-F5344CB8AC3E}">
        <p14:creationId xmlns:p14="http://schemas.microsoft.com/office/powerpoint/2010/main" val="3158803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65</a:t>
            </a:fld>
            <a:endParaRPr lang="en-US" dirty="0"/>
          </a:p>
        </p:txBody>
      </p:sp>
    </p:spTree>
    <p:extLst>
      <p:ext uri="{BB962C8B-B14F-4D97-AF65-F5344CB8AC3E}">
        <p14:creationId xmlns:p14="http://schemas.microsoft.com/office/powerpoint/2010/main" val="1879853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66</a:t>
            </a:fld>
            <a:endParaRPr lang="en-US"/>
          </a:p>
        </p:txBody>
      </p:sp>
    </p:spTree>
    <p:extLst>
      <p:ext uri="{BB962C8B-B14F-4D97-AF65-F5344CB8AC3E}">
        <p14:creationId xmlns:p14="http://schemas.microsoft.com/office/powerpoint/2010/main" val="2538011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67</a:t>
            </a:fld>
            <a:endParaRPr lang="en-US"/>
          </a:p>
        </p:txBody>
      </p:sp>
    </p:spTree>
    <p:extLst>
      <p:ext uri="{BB962C8B-B14F-4D97-AF65-F5344CB8AC3E}">
        <p14:creationId xmlns:p14="http://schemas.microsoft.com/office/powerpoint/2010/main" val="3146217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6B25F9-95D2-46C7-AE24-38EE2B37CD67}" type="slidenum">
              <a:rPr lang="en-US" smtClean="0"/>
              <a:t>11</a:t>
            </a:fld>
            <a:endParaRPr lang="en-US"/>
          </a:p>
        </p:txBody>
      </p:sp>
    </p:spTree>
    <p:extLst>
      <p:ext uri="{BB962C8B-B14F-4D97-AF65-F5344CB8AC3E}">
        <p14:creationId xmlns:p14="http://schemas.microsoft.com/office/powerpoint/2010/main" val="787808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73</a:t>
            </a:fld>
            <a:endParaRPr lang="en-US"/>
          </a:p>
        </p:txBody>
      </p:sp>
    </p:spTree>
    <p:extLst>
      <p:ext uri="{BB962C8B-B14F-4D97-AF65-F5344CB8AC3E}">
        <p14:creationId xmlns:p14="http://schemas.microsoft.com/office/powerpoint/2010/main" val="366921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*Oregon passed new insurance fraud legislation in 2024, making Virginia the last state without a specific insurance fraud law.</a:t>
            </a:r>
          </a:p>
        </p:txBody>
      </p:sp>
      <p:sp>
        <p:nvSpPr>
          <p:cNvPr id="4" name="Slide Number Placeholder 3"/>
          <p:cNvSpPr>
            <a:spLocks noGrp="1"/>
          </p:cNvSpPr>
          <p:nvPr>
            <p:ph type="sldNum" sz="quarter" idx="5"/>
          </p:nvPr>
        </p:nvSpPr>
        <p:spPr/>
        <p:txBody>
          <a:bodyPr/>
          <a:lstStyle/>
          <a:p>
            <a:fld id="{DC6B25F9-95D2-46C7-AE24-38EE2B37CD67}" type="slidenum">
              <a:rPr lang="en-US" smtClean="0"/>
              <a:t>15</a:t>
            </a:fld>
            <a:endParaRPr lang="en-US"/>
          </a:p>
        </p:txBody>
      </p:sp>
    </p:spTree>
    <p:extLst>
      <p:ext uri="{BB962C8B-B14F-4D97-AF65-F5344CB8AC3E}">
        <p14:creationId xmlns:p14="http://schemas.microsoft.com/office/powerpoint/2010/main" val="3457481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16</a:t>
            </a:fld>
            <a:endParaRPr lang="en-US"/>
          </a:p>
        </p:txBody>
      </p:sp>
    </p:spTree>
    <p:extLst>
      <p:ext uri="{BB962C8B-B14F-4D97-AF65-F5344CB8AC3E}">
        <p14:creationId xmlns:p14="http://schemas.microsoft.com/office/powerpoint/2010/main" val="281135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B8157-DDEC-F7E2-15B3-20B6866AB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0A794-67D8-7F88-26EE-4DF5675768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6A426-8EA0-D577-6FDB-6A6E5E745C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B08A72-FE12-9E70-4F1A-3B1425FA8C64}"/>
              </a:ext>
            </a:extLst>
          </p:cNvPr>
          <p:cNvSpPr>
            <a:spLocks noGrp="1"/>
          </p:cNvSpPr>
          <p:nvPr>
            <p:ph type="sldNum" sz="quarter" idx="5"/>
          </p:nvPr>
        </p:nvSpPr>
        <p:spPr/>
        <p:txBody>
          <a:bodyPr/>
          <a:lstStyle/>
          <a:p>
            <a:fld id="{DC6B25F9-95D2-46C7-AE24-38EE2B37CD67}" type="slidenum">
              <a:rPr lang="en-US" smtClean="0"/>
              <a:t>17</a:t>
            </a:fld>
            <a:endParaRPr lang="en-US"/>
          </a:p>
        </p:txBody>
      </p:sp>
    </p:spTree>
    <p:extLst>
      <p:ext uri="{BB962C8B-B14F-4D97-AF65-F5344CB8AC3E}">
        <p14:creationId xmlns:p14="http://schemas.microsoft.com/office/powerpoint/2010/main" val="3762292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22</a:t>
            </a:fld>
            <a:endParaRPr lang="en-US"/>
          </a:p>
        </p:txBody>
      </p:sp>
    </p:spTree>
    <p:extLst>
      <p:ext uri="{BB962C8B-B14F-4D97-AF65-F5344CB8AC3E}">
        <p14:creationId xmlns:p14="http://schemas.microsoft.com/office/powerpoint/2010/main" val="883630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6B25F9-95D2-46C7-AE24-38EE2B37CD67}" type="slidenum">
              <a:rPr lang="en-US" smtClean="0"/>
              <a:t>23</a:t>
            </a:fld>
            <a:endParaRPr lang="en-US"/>
          </a:p>
        </p:txBody>
      </p:sp>
    </p:spTree>
    <p:extLst>
      <p:ext uri="{BB962C8B-B14F-4D97-AF65-F5344CB8AC3E}">
        <p14:creationId xmlns:p14="http://schemas.microsoft.com/office/powerpoint/2010/main" val="4052072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914400" y="2130428"/>
            <a:ext cx="10363200" cy="1470025"/>
          </a:xfrm>
        </p:spPr>
        <p:txBody>
          <a:bodyPr/>
          <a:lstStyle>
            <a:lvl1pPr>
              <a:defRPr b="1" i="0">
                <a:solidFill>
                  <a:srgbClr val="00A44D"/>
                </a:solidFill>
                <a:latin typeface="Mohave" charset="0"/>
                <a:ea typeface="Mohave" charset="0"/>
                <a:cs typeface="Mohave" charset="0"/>
              </a:defRPr>
            </a:lvl1pPr>
          </a:lstStyle>
          <a:p>
            <a:r>
              <a:rPr lang="en-US" dirty="0"/>
              <a:t>Click to edit Master title style</a:t>
            </a:r>
          </a:p>
        </p:txBody>
      </p:sp>
      <p:sp>
        <p:nvSpPr>
          <p:cNvPr id="3" name="Subtitle 2"/>
          <p:cNvSpPr>
            <a:spLocks noGrp="1"/>
          </p:cNvSpPr>
          <p:nvPr>
            <p:ph type="subTitle" idx="1"/>
          </p:nvPr>
        </p:nvSpPr>
        <p:spPr>
          <a:xfrm>
            <a:off x="1828800" y="3596824"/>
            <a:ext cx="8534400" cy="762000"/>
          </a:xfrm>
        </p:spPr>
        <p:txBody>
          <a:bodyPr/>
          <a:lstStyle>
            <a:lvl1pPr marL="0" indent="0" algn="ctr">
              <a:buNone/>
              <a:defRPr b="0" i="0">
                <a:solidFill>
                  <a:schemeClr val="bg1">
                    <a:lumMod val="65000"/>
                    <a:lumOff val="35000"/>
                  </a:schemeClr>
                </a:solidFill>
                <a:latin typeface="Avenir Book" charset="0"/>
                <a:ea typeface="Avenir Book" charset="0"/>
                <a:cs typeface="Avenir Book"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p>
        </p:txBody>
      </p:sp>
      <p:pic>
        <p:nvPicPr>
          <p:cNvPr id="16" name="Picture 15"/>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1531" y="6142640"/>
            <a:ext cx="719466" cy="530606"/>
          </a:xfrm>
          <a:prstGeom prst="rect">
            <a:avLst/>
          </a:prstGeom>
          <a:effectLst>
            <a:outerShdw blurRad="50800" dist="38100" dir="5400000" algn="t"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EF1939E4-FC32-47F5-AFE2-43FC93574091}" type="datetimeFigureOut">
              <a:rPr lang="en-US" smtClean="0"/>
              <a:t>10/22/2025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8EFFA4A-1A70-4140-B7BB-041BDE65FEA3}" type="slidenum">
              <a:rPr lang="en-US" smtClean="0"/>
              <a:t>‹#›</a:t>
            </a:fld>
            <a:endParaRPr lang="en-US"/>
          </a:p>
        </p:txBody>
      </p:sp>
    </p:spTree>
    <p:extLst>
      <p:ext uri="{BB962C8B-B14F-4D97-AF65-F5344CB8AC3E}">
        <p14:creationId xmlns:p14="http://schemas.microsoft.com/office/powerpoint/2010/main" val="105962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EF1939E4-FC32-47F5-AFE2-43FC93574091}" type="datetimeFigureOut">
              <a:rPr lang="en-US" smtClean="0"/>
              <a:t>10/22/2025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8EFFA4A-1A70-4140-B7BB-041BDE65FEA3}" type="slidenum">
              <a:rPr lang="en-US" smtClean="0"/>
              <a:t>‹#›</a:t>
            </a:fld>
            <a:endParaRPr lang="en-US"/>
          </a:p>
        </p:txBody>
      </p:sp>
    </p:spTree>
    <p:extLst>
      <p:ext uri="{BB962C8B-B14F-4D97-AF65-F5344CB8AC3E}">
        <p14:creationId xmlns:p14="http://schemas.microsoft.com/office/powerpoint/2010/main" val="71185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EF1939E4-FC32-47F5-AFE2-43FC93574091}" type="datetimeFigureOut">
              <a:rPr lang="en-US" smtClean="0"/>
              <a:t>10/22/2025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8EFFA4A-1A70-4140-B7BB-041BDE65FEA3}" type="slidenum">
              <a:rPr lang="en-US" smtClean="0"/>
              <a:t>‹#›</a:t>
            </a:fld>
            <a:endParaRPr lang="en-US"/>
          </a:p>
        </p:txBody>
      </p:sp>
    </p:spTree>
    <p:extLst>
      <p:ext uri="{BB962C8B-B14F-4D97-AF65-F5344CB8AC3E}">
        <p14:creationId xmlns:p14="http://schemas.microsoft.com/office/powerpoint/2010/main" val="2654915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10184" y="274130"/>
            <a:ext cx="10971632" cy="1143000"/>
          </a:xfrm>
        </p:spPr>
        <p:txBody>
          <a:bodyPr/>
          <a:lstStyle/>
          <a:p>
            <a:r>
              <a:rPr lang="en-US"/>
              <a:t>Click to edit Master title style</a:t>
            </a:r>
          </a:p>
        </p:txBody>
      </p:sp>
      <p:sp>
        <p:nvSpPr>
          <p:cNvPr id="3" name="SmartArt Placeholder 2"/>
          <p:cNvSpPr>
            <a:spLocks noGrp="1"/>
          </p:cNvSpPr>
          <p:nvPr>
            <p:ph type="dgm" idx="1"/>
          </p:nvPr>
        </p:nvSpPr>
        <p:spPr>
          <a:xfrm>
            <a:off x="610184" y="1600677"/>
            <a:ext cx="10971632" cy="4525517"/>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993541-4A9A-4B2E-9FC8-42F61ED6DDE2}" type="slidenum">
              <a:rPr lang="en-US"/>
              <a:pPr>
                <a:defRPr/>
              </a:pPr>
              <a:t>‹#›</a:t>
            </a:fld>
            <a:endParaRPr lang="en-US"/>
          </a:p>
        </p:txBody>
      </p:sp>
    </p:spTree>
    <p:extLst>
      <p:ext uri="{BB962C8B-B14F-4D97-AF65-F5344CB8AC3E}">
        <p14:creationId xmlns:p14="http://schemas.microsoft.com/office/powerpoint/2010/main" val="539874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b="1" i="0">
                <a:latin typeface="Mohave" charset="0"/>
                <a:ea typeface="Mohave" charset="0"/>
                <a:cs typeface="Mohave"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b="0" i="0">
                <a:solidFill>
                  <a:schemeClr val="tx1">
                    <a:tint val="75000"/>
                  </a:schemeClr>
                </a:solidFill>
                <a:latin typeface="Avenir Book" charset="0"/>
                <a:ea typeface="Avenir Book" charset="0"/>
                <a:cs typeface="Avenir Book"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8EFFA4A-1A70-4140-B7BB-041BDE65FEA3}" type="slidenum">
              <a:rPr lang="en-US" smtClean="0"/>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9000" y="6126163"/>
            <a:ext cx="786800" cy="59531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16932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EF1939E4-FC32-47F5-AFE2-43FC93574091}" type="datetimeFigureOut">
              <a:rPr lang="en-US" smtClean="0"/>
              <a:t>10/22/2025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8EFFA4A-1A70-4140-B7BB-041BDE65FEA3}"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096000"/>
            <a:ext cx="1684882" cy="609600"/>
          </a:xfrm>
          <a:prstGeom prst="rect">
            <a:avLst/>
          </a:prstGeom>
          <a:effectLst>
            <a:outerShdw blurRad="50800" dist="38100" dir="5400000" algn="t" rotWithShape="0">
              <a:prstClr val="black">
                <a:alpha val="40000"/>
              </a:prstClr>
            </a:outerShdw>
          </a:effectLst>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000" y="6126163"/>
            <a:ext cx="786800" cy="59531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5897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EF1939E4-FC32-47F5-AFE2-43FC93574091}" type="datetimeFigureOut">
              <a:rPr lang="en-US" smtClean="0"/>
              <a:t>10/22/2025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8EFFA4A-1A70-4140-B7BB-041BDE65FEA3}"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096000"/>
            <a:ext cx="1684882" cy="609600"/>
          </a:xfrm>
          <a:prstGeom prst="rect">
            <a:avLst/>
          </a:prstGeom>
          <a:effectLst>
            <a:outerShdw blurRad="50800" dist="38100" dir="5400000" algn="t" rotWithShape="0">
              <a:prstClr val="black">
                <a:alpha val="40000"/>
              </a:prstClr>
            </a:outerShdw>
          </a:effectLst>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000" y="6126163"/>
            <a:ext cx="786800" cy="59531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3333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EF1939E4-FC32-47F5-AFE2-43FC93574091}" type="datetimeFigureOut">
              <a:rPr lang="en-US" smtClean="0"/>
              <a:t>10/22/2025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8EFFA4A-1A70-4140-B7BB-041BDE65FEA3}"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096000"/>
            <a:ext cx="1684882" cy="609600"/>
          </a:xfrm>
          <a:prstGeom prst="rect">
            <a:avLst/>
          </a:prstGeom>
          <a:effectLst>
            <a:outerShdw blurRad="50800" dist="38100" dir="5400000" algn="t" rotWithShape="0">
              <a:prstClr val="black">
                <a:alpha val="40000"/>
              </a:prstClr>
            </a:outerShdw>
          </a:effectLst>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000" y="6126163"/>
            <a:ext cx="786800" cy="59531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98757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EF1939E4-FC32-47F5-AFE2-43FC93574091}" type="datetimeFigureOut">
              <a:rPr lang="en-US" smtClean="0"/>
              <a:t>10/22/2025</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8EFFA4A-1A70-4140-B7BB-041BDE65FEA3}"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096000"/>
            <a:ext cx="1684882" cy="609600"/>
          </a:xfrm>
          <a:prstGeom prst="rect">
            <a:avLst/>
          </a:prstGeom>
          <a:effectLst>
            <a:outerShdw blurRad="50800" dist="38100" dir="5400000" algn="t" rotWithShape="0">
              <a:prstClr val="black">
                <a:alpha val="40000"/>
              </a:prstClr>
            </a:outerShdw>
          </a:effectLst>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000" y="6126163"/>
            <a:ext cx="786800" cy="59531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91427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EF1939E4-FC32-47F5-AFE2-43FC93574091}" type="datetimeFigureOut">
              <a:rPr lang="en-US" smtClean="0"/>
              <a:t>10/22/2025</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8EFFA4A-1A70-4140-B7BB-041BDE65FEA3}"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096000"/>
            <a:ext cx="1684882" cy="6096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06312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EF1939E4-FC32-47F5-AFE2-43FC93574091}" type="datetimeFigureOut">
              <a:rPr lang="en-US" smtClean="0"/>
              <a:t>10/22/2025</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8EFFA4A-1A70-4140-B7BB-041BDE65FEA3}"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096000"/>
            <a:ext cx="1684882" cy="609600"/>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000" y="6126163"/>
            <a:ext cx="786800" cy="59531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0001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EF1939E4-FC32-47F5-AFE2-43FC93574091}" type="datetimeFigureOut">
              <a:rPr lang="en-US" smtClean="0"/>
              <a:t>10/22/2025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8EFFA4A-1A70-4140-B7BB-041BDE65FEA3}" type="slidenum">
              <a:rPr lang="en-US" smtClean="0"/>
              <a:t>‹#›</a:t>
            </a:fld>
            <a:endParaRPr lang="en-US"/>
          </a:p>
        </p:txBody>
      </p:sp>
    </p:spTree>
    <p:extLst>
      <p:ext uri="{BB962C8B-B14F-4D97-AF65-F5344CB8AC3E}">
        <p14:creationId xmlns:p14="http://schemas.microsoft.com/office/powerpoint/2010/main" val="3219017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5816600" y="6356352"/>
            <a:ext cx="55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EFFA4A-1A70-4140-B7BB-041BDE65FEA3}" type="slidenum">
              <a:rPr lang="en-US" smtClean="0"/>
              <a:t>‹#›</a:t>
            </a:fld>
            <a:endParaRPr lang="en-US"/>
          </a:p>
        </p:txBody>
      </p:sp>
    </p:spTree>
    <p:extLst>
      <p:ext uri="{BB962C8B-B14F-4D97-AF65-F5344CB8AC3E}">
        <p14:creationId xmlns:p14="http://schemas.microsoft.com/office/powerpoint/2010/main" val="4037227064"/>
      </p:ext>
    </p:extLst>
  </p:cSld>
  <p:clrMap bg1="dk1" tx1="lt1" bg2="dk2" tx2="lt2" accent1="accent1" accent2="accent2" accent3="accent3" accent4="accent4" accent5="accent5" accent6="accent6" hlink="hlink" folHlink="folHlink"/>
  <p:sldLayoutIdLst>
    <p:sldLayoutId id="2147483685"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6" r:id="rId13"/>
  </p:sldLayoutIdLs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8E5D9-38DB-0840-BC23-810881DD2CC1}" type="datetimeFigureOut">
              <a:rPr lang="en-US" smtClean="0"/>
              <a:t>10/22/2025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45DA9-85A8-C34C-97C7-BEC73C591962}"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544708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D971BA-2A9E-41C4-9AAA-4732DC122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914400"/>
            <a:ext cx="4191000" cy="3090218"/>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61934027-7CA5-47EC-802C-6276B29BFA1D}"/>
              </a:ext>
            </a:extLst>
          </p:cNvPr>
          <p:cNvSpPr txBox="1"/>
          <p:nvPr/>
        </p:nvSpPr>
        <p:spPr>
          <a:xfrm>
            <a:off x="8792" y="4876800"/>
            <a:ext cx="12183208" cy="1415772"/>
          </a:xfrm>
          <a:prstGeom prst="rect">
            <a:avLst/>
          </a:prstGeom>
          <a:noFill/>
        </p:spPr>
        <p:txBody>
          <a:bodyPr wrap="square">
            <a:spAutoFit/>
          </a:bodyPr>
          <a:lstStyle/>
          <a:p>
            <a:pPr algn="ctr"/>
            <a:r>
              <a:rPr lang="en-US" sz="5400" b="1" i="0" dirty="0">
                <a:effectLst/>
                <a:latin typeface="Open Sans" panose="020B0606030504020204" pitchFamily="34" charset="0"/>
              </a:rPr>
              <a:t>First Sergeant Peter W. Lazear</a:t>
            </a:r>
          </a:p>
          <a:p>
            <a:pPr algn="ctr"/>
            <a:r>
              <a:rPr lang="en-US" sz="3200" b="1" i="1" dirty="0">
                <a:latin typeface="Open Sans" panose="020B0606030504020204" pitchFamily="34" charset="0"/>
                <a:ea typeface="Open Sans" panose="020B0606030504020204" pitchFamily="34" charset="0"/>
                <a:cs typeface="Open Sans" panose="020B0606030504020204" pitchFamily="34" charset="0"/>
              </a:rPr>
              <a:t>Statewide Program Coordinator</a:t>
            </a:r>
            <a:endParaRPr lang="en-US" sz="32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61934027-7CA5-47EC-802C-6276B29BFA1D}"/>
              </a:ext>
            </a:extLst>
          </p:cNvPr>
          <p:cNvSpPr txBox="1"/>
          <p:nvPr/>
        </p:nvSpPr>
        <p:spPr>
          <a:xfrm>
            <a:off x="0" y="4154899"/>
            <a:ext cx="12192000" cy="400110"/>
          </a:xfrm>
          <a:prstGeom prst="rect">
            <a:avLst/>
          </a:prstGeom>
          <a:noFill/>
        </p:spPr>
        <p:txBody>
          <a:bodyPr wrap="square">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www.StampOutFraud.com</a:t>
            </a:r>
            <a:endParaRPr lang="en-US" sz="20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1696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9661775-1821-4496-A940-50C47A9F0748}"/>
              </a:ext>
            </a:extLst>
          </p:cNvPr>
          <p:cNvSpPr txBox="1"/>
          <p:nvPr/>
        </p:nvSpPr>
        <p:spPr>
          <a:xfrm>
            <a:off x="762000" y="489620"/>
            <a:ext cx="12192000" cy="954107"/>
          </a:xfrm>
          <a:prstGeom prst="rect">
            <a:avLst/>
          </a:prstGeom>
          <a:noFill/>
        </p:spPr>
        <p:txBody>
          <a:bodyPr wrap="square" rtlCol="0">
            <a:spAutoFit/>
          </a:bodyPr>
          <a:lstStyle/>
          <a:p>
            <a:r>
              <a:rPr lang="en-US" sz="5600" dirty="0">
                <a:solidFill>
                  <a:srgbClr val="00A44D"/>
                </a:solidFill>
                <a:latin typeface="Mohave"/>
              </a:rPr>
              <a:t>ABOUT US</a:t>
            </a:r>
          </a:p>
        </p:txBody>
      </p:sp>
      <p:sp>
        <p:nvSpPr>
          <p:cNvPr id="10" name="TextBox 9">
            <a:extLst>
              <a:ext uri="{FF2B5EF4-FFF2-40B4-BE49-F238E27FC236}">
                <a16:creationId xmlns:a16="http://schemas.microsoft.com/office/drawing/2014/main" id="{61934027-7CA5-47EC-802C-6276B29BFA1D}"/>
              </a:ext>
            </a:extLst>
          </p:cNvPr>
          <p:cNvSpPr txBox="1"/>
          <p:nvPr/>
        </p:nvSpPr>
        <p:spPr>
          <a:xfrm>
            <a:off x="807188" y="1600200"/>
            <a:ext cx="10577623" cy="4247317"/>
          </a:xfrm>
          <a:prstGeom prst="rect">
            <a:avLst/>
          </a:prstGeom>
          <a:noFill/>
        </p:spPr>
        <p:txBody>
          <a:bodyPr wrap="square">
            <a:spAutoFit/>
          </a:bodyPr>
          <a:lstStyle/>
          <a:p>
            <a:pPr marL="457200" indent="-457200" algn="l">
              <a:buClr>
                <a:srgbClr val="00A44D"/>
              </a:buClr>
              <a:buFont typeface="Arial" panose="020B0604020202020204" pitchFamily="34" charset="0"/>
              <a:buChar char="•"/>
            </a:pPr>
            <a:r>
              <a:rPr lang="en-US" sz="5400" dirty="0">
                <a:solidFill>
                  <a:srgbClr val="626262"/>
                </a:solidFill>
                <a:latin typeface="Open Sans" panose="020B0606030504020204" pitchFamily="34" charset="0"/>
              </a:rPr>
              <a:t>First Sergeant</a:t>
            </a:r>
          </a:p>
          <a:p>
            <a:pPr algn="l">
              <a:buClr>
                <a:srgbClr val="00A44D"/>
              </a:buClr>
            </a:pPr>
            <a:endParaRPr lang="en-US" sz="5400" dirty="0">
              <a:solidFill>
                <a:srgbClr val="626262"/>
              </a:solidFill>
              <a:latin typeface="Open Sans" panose="020B0606030504020204" pitchFamily="34" charset="0"/>
            </a:endParaRPr>
          </a:p>
          <a:p>
            <a:pPr marL="457200" indent="-457200" algn="l">
              <a:buClr>
                <a:srgbClr val="00A44D"/>
              </a:buClr>
              <a:buFont typeface="Arial" panose="020B0604020202020204" pitchFamily="34" charset="0"/>
              <a:buChar char="•"/>
            </a:pPr>
            <a:r>
              <a:rPr lang="en-US" sz="5400" dirty="0">
                <a:solidFill>
                  <a:srgbClr val="626262"/>
                </a:solidFill>
                <a:latin typeface="Open Sans" panose="020B0606030504020204" pitchFamily="34" charset="0"/>
              </a:rPr>
              <a:t>Intelligence Analyst</a:t>
            </a:r>
          </a:p>
          <a:p>
            <a:pPr algn="l">
              <a:buClr>
                <a:srgbClr val="00A44D"/>
              </a:buClr>
            </a:pPr>
            <a:endParaRPr lang="en-US" sz="5400" dirty="0">
              <a:solidFill>
                <a:srgbClr val="626262"/>
              </a:solidFill>
              <a:latin typeface="Open Sans" panose="020B0606030504020204" pitchFamily="34" charset="0"/>
            </a:endParaRPr>
          </a:p>
          <a:p>
            <a:pPr marL="457200" indent="-457200" algn="l">
              <a:buClr>
                <a:srgbClr val="00A44D"/>
              </a:buClr>
              <a:buFont typeface="Arial" panose="020B0604020202020204" pitchFamily="34" charset="0"/>
              <a:buChar char="•"/>
            </a:pPr>
            <a:r>
              <a:rPr lang="en-US" sz="5400" dirty="0">
                <a:solidFill>
                  <a:srgbClr val="626262"/>
                </a:solidFill>
                <a:latin typeface="Open Sans" panose="020B0606030504020204" pitchFamily="34" charset="0"/>
              </a:rPr>
              <a:t>Program Support Technician</a:t>
            </a:r>
            <a:endParaRPr lang="en-US" sz="5400" i="0" dirty="0">
              <a:solidFill>
                <a:srgbClr val="626262"/>
              </a:solidFill>
              <a:effectLst/>
              <a:latin typeface="Open Sans" panose="020B0606030504020204" pitchFamily="34" charset="0"/>
            </a:endParaRPr>
          </a:p>
        </p:txBody>
      </p:sp>
    </p:spTree>
    <p:extLst>
      <p:ext uri="{BB962C8B-B14F-4D97-AF65-F5344CB8AC3E}">
        <p14:creationId xmlns:p14="http://schemas.microsoft.com/office/powerpoint/2010/main" val="3875088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58" y="1199579"/>
            <a:ext cx="10987284" cy="5635230"/>
          </a:xfrm>
          <a:prstGeom prst="rect">
            <a:avLst/>
          </a:prstGeom>
        </p:spPr>
      </p:pic>
      <p:sp>
        <p:nvSpPr>
          <p:cNvPr id="5" name="TextBox 4">
            <a:extLst>
              <a:ext uri="{FF2B5EF4-FFF2-40B4-BE49-F238E27FC236}">
                <a16:creationId xmlns:a16="http://schemas.microsoft.com/office/drawing/2014/main" id="{C62B7FF9-A9BF-46CB-85E1-2C1E9E30D339}"/>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FIELD INVESTIGATORS</a:t>
            </a:r>
          </a:p>
        </p:txBody>
      </p:sp>
      <p:sp>
        <p:nvSpPr>
          <p:cNvPr id="4" name="TextBox 3">
            <a:extLst>
              <a:ext uri="{FF2B5EF4-FFF2-40B4-BE49-F238E27FC236}">
                <a16:creationId xmlns:a16="http://schemas.microsoft.com/office/drawing/2014/main" id="{FBE49733-F1A8-498C-8AA1-A2ED2E690166}"/>
              </a:ext>
            </a:extLst>
          </p:cNvPr>
          <p:cNvSpPr txBox="1"/>
          <p:nvPr/>
        </p:nvSpPr>
        <p:spPr>
          <a:xfrm>
            <a:off x="228600" y="1600200"/>
            <a:ext cx="5334000" cy="2646878"/>
          </a:xfrm>
          <a:prstGeom prst="rect">
            <a:avLst/>
          </a:prstGeom>
          <a:noFill/>
        </p:spPr>
        <p:txBody>
          <a:bodyPr wrap="square" rtlCol="0">
            <a:spAutoFit/>
          </a:bodyPr>
          <a:lstStyle/>
          <a:p>
            <a:pPr algn="ctr"/>
            <a:r>
              <a:rPr lang="en-US" sz="16600" b="1" dirty="0">
                <a:solidFill>
                  <a:schemeClr val="bg1">
                    <a:lumMod val="65000"/>
                    <a:lumOff val="35000"/>
                  </a:schemeClr>
                </a:solidFill>
                <a:latin typeface="Open Sans"/>
              </a:rPr>
              <a:t>21</a:t>
            </a:r>
            <a:endParaRPr lang="en-US" sz="8800" dirty="0">
              <a:solidFill>
                <a:schemeClr val="bg1">
                  <a:lumMod val="65000"/>
                  <a:lumOff val="35000"/>
                </a:schemeClr>
              </a:solidFill>
              <a:latin typeface="Open Sans"/>
            </a:endParaRPr>
          </a:p>
        </p:txBody>
      </p:sp>
    </p:spTree>
    <p:extLst>
      <p:ext uri="{BB962C8B-B14F-4D97-AF65-F5344CB8AC3E}">
        <p14:creationId xmlns:p14="http://schemas.microsoft.com/office/powerpoint/2010/main" val="808040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9661775-1821-4496-A940-50C47A9F0748}"/>
              </a:ext>
            </a:extLst>
          </p:cNvPr>
          <p:cNvSpPr txBox="1"/>
          <p:nvPr/>
        </p:nvSpPr>
        <p:spPr>
          <a:xfrm>
            <a:off x="762000" y="489620"/>
            <a:ext cx="12192000" cy="954107"/>
          </a:xfrm>
          <a:prstGeom prst="rect">
            <a:avLst/>
          </a:prstGeom>
          <a:noFill/>
        </p:spPr>
        <p:txBody>
          <a:bodyPr wrap="square" rtlCol="0">
            <a:spAutoFit/>
          </a:bodyPr>
          <a:lstStyle/>
          <a:p>
            <a:r>
              <a:rPr lang="en-US" sz="5600" dirty="0">
                <a:solidFill>
                  <a:srgbClr val="00A44D"/>
                </a:solidFill>
                <a:latin typeface="Mohave"/>
              </a:rPr>
              <a:t>FUNDING SOURCE</a:t>
            </a:r>
          </a:p>
        </p:txBody>
      </p:sp>
      <p:sp>
        <p:nvSpPr>
          <p:cNvPr id="10" name="TextBox 9">
            <a:extLst>
              <a:ext uri="{FF2B5EF4-FFF2-40B4-BE49-F238E27FC236}">
                <a16:creationId xmlns:a16="http://schemas.microsoft.com/office/drawing/2014/main" id="{61934027-7CA5-47EC-802C-6276B29BFA1D}"/>
              </a:ext>
            </a:extLst>
          </p:cNvPr>
          <p:cNvSpPr txBox="1"/>
          <p:nvPr/>
        </p:nvSpPr>
        <p:spPr>
          <a:xfrm>
            <a:off x="807188" y="2133600"/>
            <a:ext cx="10577623" cy="3323987"/>
          </a:xfrm>
          <a:prstGeom prst="rect">
            <a:avLst/>
          </a:prstGeom>
          <a:noFill/>
        </p:spPr>
        <p:txBody>
          <a:bodyPr wrap="square">
            <a:spAutoFit/>
          </a:bodyPr>
          <a:lstStyle/>
          <a:p>
            <a:pPr algn="l"/>
            <a:r>
              <a:rPr lang="en-US" sz="3500" b="1" i="0" dirty="0">
                <a:solidFill>
                  <a:srgbClr val="595959"/>
                </a:solidFill>
                <a:effectLst/>
                <a:latin typeface="Open Sans" panose="020B0606030504020204" pitchFamily="34" charset="0"/>
              </a:rPr>
              <a:t>VA Code Section 38.2-415</a:t>
            </a:r>
            <a:r>
              <a:rPr lang="en-US" sz="3500" i="0" dirty="0">
                <a:solidFill>
                  <a:srgbClr val="595959"/>
                </a:solidFill>
                <a:effectLst/>
                <a:latin typeface="Open Sans" panose="020B0606030504020204" pitchFamily="34" charset="0"/>
              </a:rPr>
              <a:t> denotes that each licensed insurer in the Commonwealth shall pay an assessment in an amount equal to </a:t>
            </a:r>
            <a:r>
              <a:rPr lang="en-US" sz="3500" b="1" i="0" u="sng" dirty="0">
                <a:solidFill>
                  <a:srgbClr val="595959"/>
                </a:solidFill>
                <a:effectLst/>
                <a:latin typeface="Open Sans" panose="020B0606030504020204" pitchFamily="34" charset="0"/>
              </a:rPr>
              <a:t>0.05 of one percent</a:t>
            </a:r>
            <a:r>
              <a:rPr lang="en-US" sz="3500" i="0" dirty="0">
                <a:solidFill>
                  <a:srgbClr val="595959"/>
                </a:solidFill>
                <a:effectLst/>
                <a:latin typeface="Open Sans" panose="020B0606030504020204" pitchFamily="34" charset="0"/>
              </a:rPr>
              <a:t> of the direct gross premium income during the preceding calendar year into the Insurance Fraud Fund.</a:t>
            </a:r>
          </a:p>
        </p:txBody>
      </p:sp>
    </p:spTree>
    <p:extLst>
      <p:ext uri="{BB962C8B-B14F-4D97-AF65-F5344CB8AC3E}">
        <p14:creationId xmlns:p14="http://schemas.microsoft.com/office/powerpoint/2010/main" val="24325633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DEDE7-12D1-43AA-FDB1-5CF46BBDA67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1B1FDFD-0271-3F25-4099-99B312FE6B1E}"/>
              </a:ext>
            </a:extLst>
          </p:cNvPr>
          <p:cNvSpPr txBox="1"/>
          <p:nvPr/>
        </p:nvSpPr>
        <p:spPr>
          <a:xfrm>
            <a:off x="762000" y="489620"/>
            <a:ext cx="12192000" cy="954107"/>
          </a:xfrm>
          <a:prstGeom prst="rect">
            <a:avLst/>
          </a:prstGeom>
          <a:noFill/>
        </p:spPr>
        <p:txBody>
          <a:bodyPr wrap="square" rtlCol="0">
            <a:spAutoFit/>
          </a:bodyPr>
          <a:lstStyle/>
          <a:p>
            <a:r>
              <a:rPr lang="en-US" sz="5600" dirty="0">
                <a:solidFill>
                  <a:srgbClr val="00A44D"/>
                </a:solidFill>
                <a:latin typeface="Mohave"/>
              </a:rPr>
              <a:t>FUNDING SOURCE (continued…)</a:t>
            </a:r>
          </a:p>
        </p:txBody>
      </p:sp>
      <p:sp>
        <p:nvSpPr>
          <p:cNvPr id="10" name="TextBox 9">
            <a:extLst>
              <a:ext uri="{FF2B5EF4-FFF2-40B4-BE49-F238E27FC236}">
                <a16:creationId xmlns:a16="http://schemas.microsoft.com/office/drawing/2014/main" id="{38E481FE-5C4E-686F-8630-320A048EC6DD}"/>
              </a:ext>
            </a:extLst>
          </p:cNvPr>
          <p:cNvSpPr txBox="1"/>
          <p:nvPr/>
        </p:nvSpPr>
        <p:spPr>
          <a:xfrm>
            <a:off x="807188" y="2133600"/>
            <a:ext cx="10577623" cy="4093428"/>
          </a:xfrm>
          <a:prstGeom prst="rect">
            <a:avLst/>
          </a:prstGeom>
          <a:noFill/>
        </p:spPr>
        <p:txBody>
          <a:bodyPr wrap="square">
            <a:spAutoFit/>
          </a:bodyPr>
          <a:lstStyle/>
          <a:p>
            <a:pPr algn="ctr"/>
            <a:r>
              <a:rPr lang="en-US" sz="4000" b="1">
                <a:solidFill>
                  <a:srgbClr val="595959"/>
                </a:solidFill>
                <a:latin typeface="Open Sans" panose="020B0606030504020204" pitchFamily="34" charset="0"/>
              </a:rPr>
              <a:t>2,626</a:t>
            </a:r>
            <a:r>
              <a:rPr lang="en-US" sz="4000">
                <a:solidFill>
                  <a:srgbClr val="595959"/>
                </a:solidFill>
                <a:latin typeface="Open Sans" panose="020B0606030504020204" pitchFamily="34" charset="0"/>
              </a:rPr>
              <a:t> </a:t>
            </a:r>
            <a:r>
              <a:rPr lang="en-US" sz="4000" dirty="0">
                <a:solidFill>
                  <a:srgbClr val="595959"/>
                </a:solidFill>
                <a:latin typeface="Open Sans" panose="020B0606030504020204" pitchFamily="34" charset="0"/>
              </a:rPr>
              <a:t>Licensed Insurance Carriers</a:t>
            </a:r>
          </a:p>
          <a:p>
            <a:pPr algn="ctr"/>
            <a:endParaRPr lang="en-US" sz="4000" dirty="0">
              <a:solidFill>
                <a:srgbClr val="595959"/>
              </a:solidFill>
              <a:latin typeface="Open Sans" panose="020B0606030504020204" pitchFamily="34" charset="0"/>
            </a:endParaRPr>
          </a:p>
          <a:p>
            <a:pPr algn="ctr"/>
            <a:r>
              <a:rPr lang="en-US" sz="10000" b="1" dirty="0">
                <a:solidFill>
                  <a:srgbClr val="595959"/>
                </a:solidFill>
                <a:latin typeface="Open Sans" panose="020B0606030504020204" pitchFamily="34" charset="0"/>
              </a:rPr>
              <a:t>$18,615,014,000</a:t>
            </a:r>
          </a:p>
          <a:p>
            <a:pPr algn="ctr"/>
            <a:r>
              <a:rPr lang="en-US" sz="2000" b="1" dirty="0">
                <a:solidFill>
                  <a:srgbClr val="595959"/>
                </a:solidFill>
                <a:latin typeface="Open Sans" panose="020B0606030504020204" pitchFamily="34" charset="0"/>
              </a:rPr>
              <a:t>Direct gross premium income during the preceding calendar year</a:t>
            </a:r>
          </a:p>
          <a:p>
            <a:pPr algn="ctr"/>
            <a:endParaRPr lang="en-US" sz="2000" dirty="0">
              <a:solidFill>
                <a:srgbClr val="595959"/>
              </a:solidFill>
              <a:latin typeface="Open Sans" panose="020B0606030504020204" pitchFamily="34" charset="0"/>
            </a:endParaRPr>
          </a:p>
          <a:p>
            <a:pPr algn="ctr"/>
            <a:endParaRPr lang="en-US" sz="2000" dirty="0">
              <a:solidFill>
                <a:srgbClr val="595959"/>
              </a:solidFill>
              <a:latin typeface="Open Sans" panose="020B0606030504020204" pitchFamily="34" charset="0"/>
            </a:endParaRPr>
          </a:p>
          <a:p>
            <a:pPr algn="ctr"/>
            <a:endParaRPr lang="en-US" sz="2000" dirty="0">
              <a:solidFill>
                <a:srgbClr val="595959"/>
              </a:solidFill>
              <a:latin typeface="Open Sans" panose="020B0606030504020204" pitchFamily="34" charset="0"/>
            </a:endParaRPr>
          </a:p>
        </p:txBody>
      </p:sp>
    </p:spTree>
    <p:extLst>
      <p:ext uri="{BB962C8B-B14F-4D97-AF65-F5344CB8AC3E}">
        <p14:creationId xmlns:p14="http://schemas.microsoft.com/office/powerpoint/2010/main" val="1768365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B3BF5-D389-0DA7-9CC6-F2340236D30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4A9E926-F72E-7B0A-0AA0-46E27317FA9D}"/>
              </a:ext>
            </a:extLst>
          </p:cNvPr>
          <p:cNvSpPr txBox="1"/>
          <p:nvPr/>
        </p:nvSpPr>
        <p:spPr>
          <a:xfrm>
            <a:off x="762000" y="489620"/>
            <a:ext cx="12192000" cy="954107"/>
          </a:xfrm>
          <a:prstGeom prst="rect">
            <a:avLst/>
          </a:prstGeom>
          <a:noFill/>
        </p:spPr>
        <p:txBody>
          <a:bodyPr wrap="square" rtlCol="0">
            <a:spAutoFit/>
          </a:bodyPr>
          <a:lstStyle/>
          <a:p>
            <a:r>
              <a:rPr lang="en-US" sz="5600" dirty="0">
                <a:solidFill>
                  <a:srgbClr val="00A44D"/>
                </a:solidFill>
                <a:latin typeface="Mohave"/>
              </a:rPr>
              <a:t>FUNDING SOURCE (continued…)</a:t>
            </a:r>
          </a:p>
        </p:txBody>
      </p:sp>
      <p:sp>
        <p:nvSpPr>
          <p:cNvPr id="10" name="TextBox 9">
            <a:extLst>
              <a:ext uri="{FF2B5EF4-FFF2-40B4-BE49-F238E27FC236}">
                <a16:creationId xmlns:a16="http://schemas.microsoft.com/office/drawing/2014/main" id="{83C195AF-FC93-18F6-191F-10C104A0B425}"/>
              </a:ext>
            </a:extLst>
          </p:cNvPr>
          <p:cNvSpPr txBox="1"/>
          <p:nvPr/>
        </p:nvSpPr>
        <p:spPr>
          <a:xfrm>
            <a:off x="807188" y="2133600"/>
            <a:ext cx="10577623" cy="4047262"/>
          </a:xfrm>
          <a:prstGeom prst="rect">
            <a:avLst/>
          </a:prstGeom>
          <a:noFill/>
        </p:spPr>
        <p:txBody>
          <a:bodyPr wrap="square">
            <a:spAutoFit/>
          </a:bodyPr>
          <a:lstStyle/>
          <a:p>
            <a:pPr algn="ctr"/>
            <a:r>
              <a:rPr lang="en-US" sz="4400" i="0" dirty="0">
                <a:solidFill>
                  <a:srgbClr val="595959"/>
                </a:solidFill>
                <a:effectLst/>
                <a:latin typeface="Open Sans" panose="020B0606030504020204" pitchFamily="34" charset="0"/>
              </a:rPr>
              <a:t>0.05% Assessment =</a:t>
            </a:r>
          </a:p>
          <a:p>
            <a:pPr algn="ctr"/>
            <a:endParaRPr lang="en-US" sz="3500" b="1" dirty="0">
              <a:solidFill>
                <a:srgbClr val="595959"/>
              </a:solidFill>
              <a:latin typeface="Open Sans" panose="020B0606030504020204" pitchFamily="34" charset="0"/>
            </a:endParaRPr>
          </a:p>
          <a:p>
            <a:pPr algn="ctr"/>
            <a:r>
              <a:rPr lang="en-US" sz="13800" b="1" i="0" dirty="0">
                <a:solidFill>
                  <a:srgbClr val="595959"/>
                </a:solidFill>
                <a:effectLst/>
                <a:latin typeface="Open Sans" panose="020B0606030504020204" pitchFamily="34" charset="0"/>
              </a:rPr>
              <a:t>$9,307,507</a:t>
            </a:r>
          </a:p>
          <a:p>
            <a:pPr algn="ctr"/>
            <a:r>
              <a:rPr lang="en-US" sz="2000" b="1" dirty="0">
                <a:solidFill>
                  <a:srgbClr val="595959"/>
                </a:solidFill>
                <a:latin typeface="Open Sans" panose="020B0606030504020204" pitchFamily="34" charset="0"/>
              </a:rPr>
              <a:t>INSURANCE  FRAUD  FUND</a:t>
            </a:r>
          </a:p>
          <a:p>
            <a:pPr algn="ctr"/>
            <a:endParaRPr lang="en-US" sz="2000" i="0"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2472360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D67174-35D3-460A-88F3-88B8F722181D}"/>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IS INSURANCE FRAUD A CRIME?</a:t>
            </a:r>
          </a:p>
        </p:txBody>
      </p:sp>
      <p:sp>
        <p:nvSpPr>
          <p:cNvPr id="6" name="TextBox 5">
            <a:extLst>
              <a:ext uri="{FF2B5EF4-FFF2-40B4-BE49-F238E27FC236}">
                <a16:creationId xmlns:a16="http://schemas.microsoft.com/office/drawing/2014/main" id="{8F3FE2DA-D1E3-478F-ACC5-E86CDDCE18E4}"/>
              </a:ext>
            </a:extLst>
          </p:cNvPr>
          <p:cNvSpPr txBox="1"/>
          <p:nvPr/>
        </p:nvSpPr>
        <p:spPr>
          <a:xfrm>
            <a:off x="776177" y="1524000"/>
            <a:ext cx="10196623" cy="5124480"/>
          </a:xfrm>
          <a:prstGeom prst="rect">
            <a:avLst/>
          </a:prstGeom>
          <a:noFill/>
        </p:spPr>
        <p:txBody>
          <a:bodyPr wrap="square">
            <a:spAutoFit/>
          </a:bodyPr>
          <a:lstStyle/>
          <a:p>
            <a:pPr algn="l">
              <a:buClr>
                <a:srgbClr val="00A44D"/>
              </a:buClr>
            </a:pPr>
            <a:r>
              <a:rPr lang="en-US" sz="3200" b="1" dirty="0">
                <a:solidFill>
                  <a:srgbClr val="626262"/>
                </a:solidFill>
                <a:latin typeface="Open Sans" panose="020B0606030504020204" pitchFamily="34" charset="0"/>
              </a:rPr>
              <a:t>The Problem We Face</a:t>
            </a:r>
            <a:endParaRPr lang="en-US" sz="3200" b="1" i="0" dirty="0">
              <a:solidFill>
                <a:srgbClr val="626262"/>
              </a:solidFill>
              <a:effectLst/>
              <a:latin typeface="Open Sans" panose="020B0606030504020204" pitchFamily="34" charset="0"/>
            </a:endParaRPr>
          </a:p>
          <a:p>
            <a:pPr marL="457200" indent="-457200" algn="l">
              <a:buClr>
                <a:srgbClr val="00A44D"/>
              </a:buClr>
              <a:buFont typeface="Arial" panose="020B0604020202020204" pitchFamily="34" charset="0"/>
              <a:buChar char="•"/>
            </a:pPr>
            <a:r>
              <a:rPr lang="en-US" dirty="0">
                <a:solidFill>
                  <a:srgbClr val="626262"/>
                </a:solidFill>
                <a:latin typeface="Open Sans" panose="020B0606030504020204" pitchFamily="34" charset="0"/>
              </a:rPr>
              <a:t>Virginia is now the </a:t>
            </a:r>
            <a:r>
              <a:rPr lang="en-US" u="sng" dirty="0">
                <a:solidFill>
                  <a:srgbClr val="626262"/>
                </a:solidFill>
                <a:latin typeface="Open Sans" panose="020B0606030504020204" pitchFamily="34" charset="0"/>
              </a:rPr>
              <a:t>only</a:t>
            </a:r>
            <a:r>
              <a:rPr lang="en-US" dirty="0">
                <a:solidFill>
                  <a:srgbClr val="626262"/>
                </a:solidFill>
                <a:latin typeface="Open Sans" panose="020B0606030504020204" pitchFamily="34" charset="0"/>
              </a:rPr>
              <a:t> state that does not have a specific statute for prosecuting insurance fraud</a:t>
            </a:r>
            <a:endParaRPr lang="en-US" b="0" i="0" dirty="0">
              <a:solidFill>
                <a:srgbClr val="626262"/>
              </a:solidFill>
              <a:effectLst/>
              <a:latin typeface="Open Sans" panose="020B0606030504020204" pitchFamily="34" charset="0"/>
            </a:endParaRPr>
          </a:p>
          <a:p>
            <a:pPr algn="l">
              <a:buClr>
                <a:srgbClr val="00A44D"/>
              </a:buClr>
            </a:pPr>
            <a:endParaRPr lang="en-US" sz="700" b="0" i="0" dirty="0">
              <a:solidFill>
                <a:srgbClr val="626262"/>
              </a:solidFill>
              <a:effectLst/>
              <a:latin typeface="Open Sans" panose="020B0606030504020204" pitchFamily="34" charset="0"/>
            </a:endParaRPr>
          </a:p>
          <a:p>
            <a:pPr algn="l">
              <a:buClr>
                <a:srgbClr val="00A44D"/>
              </a:buClr>
            </a:pPr>
            <a:endParaRPr lang="en-US" sz="3200" b="1" dirty="0">
              <a:solidFill>
                <a:srgbClr val="626262"/>
              </a:solidFill>
              <a:latin typeface="Open Sans" panose="020B0606030504020204" pitchFamily="34" charset="0"/>
            </a:endParaRPr>
          </a:p>
          <a:p>
            <a:pPr algn="l">
              <a:buClr>
                <a:srgbClr val="00A44D"/>
              </a:buClr>
            </a:pPr>
            <a:r>
              <a:rPr lang="en-US" sz="3200" b="1" dirty="0">
                <a:solidFill>
                  <a:srgbClr val="626262"/>
                </a:solidFill>
                <a:latin typeface="Open Sans" panose="020B0606030504020204" pitchFamily="34" charset="0"/>
              </a:rPr>
              <a:t>VA Code Section 18.2-178</a:t>
            </a:r>
            <a:endParaRPr lang="en-US" sz="3200" b="1" i="0" dirty="0">
              <a:solidFill>
                <a:srgbClr val="626262"/>
              </a:solidFill>
              <a:effectLst/>
              <a:latin typeface="Open Sans" panose="020B0606030504020204" pitchFamily="34" charset="0"/>
            </a:endParaRPr>
          </a:p>
          <a:p>
            <a:pPr marL="457200" indent="-457200" algn="l">
              <a:buClr>
                <a:srgbClr val="00A44D"/>
              </a:buClr>
              <a:buFont typeface="Arial" panose="020B0604020202020204" pitchFamily="34" charset="0"/>
              <a:buChar char="•"/>
            </a:pPr>
            <a:r>
              <a:rPr lang="en-US" dirty="0">
                <a:solidFill>
                  <a:srgbClr val="626262"/>
                </a:solidFill>
                <a:latin typeface="Open Sans" panose="020B0606030504020204" pitchFamily="34" charset="0"/>
              </a:rPr>
              <a:t>Obtaining money by false pretense</a:t>
            </a:r>
          </a:p>
          <a:p>
            <a:pPr marL="457200" indent="-457200" algn="l">
              <a:buClr>
                <a:srgbClr val="00A44D"/>
              </a:buClr>
              <a:buFont typeface="Arial" panose="020B0604020202020204" pitchFamily="34" charset="0"/>
              <a:buChar char="•"/>
            </a:pPr>
            <a:r>
              <a:rPr lang="en-US" dirty="0">
                <a:solidFill>
                  <a:srgbClr val="626262"/>
                </a:solidFill>
                <a:latin typeface="Open Sans" panose="020B0606030504020204" pitchFamily="34" charset="0"/>
              </a:rPr>
              <a:t>Venue may be where the act was performed </a:t>
            </a:r>
            <a:r>
              <a:rPr lang="en-US" u="sng" dirty="0">
                <a:solidFill>
                  <a:srgbClr val="626262"/>
                </a:solidFill>
                <a:latin typeface="Open Sans" panose="020B0606030504020204" pitchFamily="34" charset="0"/>
              </a:rPr>
              <a:t>or</a:t>
            </a:r>
            <a:r>
              <a:rPr lang="en-US" dirty="0">
                <a:solidFill>
                  <a:srgbClr val="626262"/>
                </a:solidFill>
                <a:latin typeface="Open Sans" panose="020B0606030504020204" pitchFamily="34" charset="0"/>
              </a:rPr>
              <a:t> where the suspect resided at the time of the offense</a:t>
            </a:r>
          </a:p>
          <a:p>
            <a:pPr marL="457200" indent="-457200" algn="l">
              <a:buClr>
                <a:srgbClr val="00A44D"/>
              </a:buClr>
              <a:buFont typeface="Arial" panose="020B0604020202020204" pitchFamily="34" charset="0"/>
              <a:buChar char="•"/>
            </a:pPr>
            <a:r>
              <a:rPr lang="en-US" dirty="0">
                <a:solidFill>
                  <a:srgbClr val="626262"/>
                </a:solidFill>
                <a:latin typeface="Open Sans" panose="020B0606030504020204" pitchFamily="34" charset="0"/>
              </a:rPr>
              <a:t>Class 4 Felony:</a:t>
            </a:r>
          </a:p>
          <a:p>
            <a:pPr marL="1066770" lvl="1" indent="-457200">
              <a:buClr>
                <a:srgbClr val="00A44D"/>
              </a:buClr>
              <a:buFont typeface="Arial" panose="020B0604020202020204" pitchFamily="34" charset="0"/>
              <a:buChar char="•"/>
            </a:pPr>
            <a:r>
              <a:rPr lang="en-US" sz="2000" i="0" dirty="0">
                <a:solidFill>
                  <a:srgbClr val="626262"/>
                </a:solidFill>
                <a:effectLst/>
                <a:latin typeface="Open Sans" panose="020B0606030504020204" pitchFamily="34" charset="0"/>
              </a:rPr>
              <a:t>Imprisonment for not less than 2 years nor more than 10 years</a:t>
            </a:r>
          </a:p>
          <a:p>
            <a:pPr marL="1066770" lvl="1" indent="-457200">
              <a:buClr>
                <a:srgbClr val="00A44D"/>
              </a:buClr>
              <a:buFont typeface="Arial" panose="020B0604020202020204" pitchFamily="34" charset="0"/>
              <a:buChar char="•"/>
            </a:pPr>
            <a:r>
              <a:rPr lang="en-US" sz="2000" dirty="0">
                <a:solidFill>
                  <a:srgbClr val="626262"/>
                </a:solidFill>
                <a:latin typeface="Open Sans" panose="020B0606030504020204" pitchFamily="34" charset="0"/>
              </a:rPr>
              <a:t>Fine of not more than $100,000</a:t>
            </a:r>
          </a:p>
          <a:p>
            <a:pPr marL="1066770" lvl="1" indent="-457200">
              <a:buClr>
                <a:srgbClr val="00A44D"/>
              </a:buClr>
              <a:buFont typeface="Arial" panose="020B0604020202020204" pitchFamily="34" charset="0"/>
              <a:buChar char="•"/>
            </a:pPr>
            <a:r>
              <a:rPr lang="en-US" sz="2000" i="1" dirty="0">
                <a:solidFill>
                  <a:srgbClr val="626262"/>
                </a:solidFill>
                <a:effectLst/>
                <a:latin typeface="Open Sans" panose="020B0606030504020204" pitchFamily="34" charset="0"/>
              </a:rPr>
              <a:t>Attempting</a:t>
            </a:r>
            <a:r>
              <a:rPr lang="en-US" sz="2000" dirty="0">
                <a:solidFill>
                  <a:srgbClr val="626262"/>
                </a:solidFill>
                <a:effectLst/>
                <a:latin typeface="Open Sans" panose="020B0606030504020204" pitchFamily="34" charset="0"/>
              </a:rPr>
              <a:t> t</a:t>
            </a:r>
            <a:r>
              <a:rPr lang="en-US" sz="2000" i="0" dirty="0">
                <a:solidFill>
                  <a:srgbClr val="626262"/>
                </a:solidFill>
                <a:effectLst/>
                <a:latin typeface="Open Sans" panose="020B0606030504020204" pitchFamily="34" charset="0"/>
              </a:rPr>
              <a:t>o obtain money by false pretense is a Class 6 Felony</a:t>
            </a:r>
          </a:p>
          <a:p>
            <a:pPr marL="1676340" lvl="2" indent="-457200">
              <a:buClr>
                <a:srgbClr val="00A44D"/>
              </a:buClr>
              <a:buFont typeface="Wingdings" panose="05000000000000000000" pitchFamily="2" charset="2"/>
              <a:buChar char="§"/>
            </a:pPr>
            <a:r>
              <a:rPr lang="en-US" sz="2000" i="0" dirty="0">
                <a:solidFill>
                  <a:srgbClr val="626262"/>
                </a:solidFill>
                <a:effectLst/>
                <a:latin typeface="Open Sans" panose="020B0606030504020204" pitchFamily="34" charset="0"/>
              </a:rPr>
              <a:t>(1-5 years in prison + up to $2,500 fine)</a:t>
            </a:r>
            <a:endParaRPr lang="en-US" sz="2000" i="0"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2741994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7478C-B9B1-4580-D7E7-F6A36C5BB0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91BC786-CE53-6EAD-14B2-BD435114B1DC}"/>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LEGISLATION - HB2095</a:t>
            </a:r>
          </a:p>
        </p:txBody>
      </p:sp>
      <p:sp>
        <p:nvSpPr>
          <p:cNvPr id="5" name="TextBox 4">
            <a:extLst>
              <a:ext uri="{FF2B5EF4-FFF2-40B4-BE49-F238E27FC236}">
                <a16:creationId xmlns:a16="http://schemas.microsoft.com/office/drawing/2014/main" id="{8B53D373-FCA1-20CB-BD25-9AD266A4C833}"/>
              </a:ext>
            </a:extLst>
          </p:cNvPr>
          <p:cNvSpPr txBox="1"/>
          <p:nvPr/>
        </p:nvSpPr>
        <p:spPr>
          <a:xfrm>
            <a:off x="762000" y="2743200"/>
            <a:ext cx="10972800" cy="2108269"/>
          </a:xfrm>
          <a:prstGeom prst="rect">
            <a:avLst/>
          </a:prstGeom>
          <a:noFill/>
        </p:spPr>
        <p:txBody>
          <a:bodyPr wrap="square">
            <a:spAutoFit/>
          </a:bodyPr>
          <a:lstStyle/>
          <a:p>
            <a:pPr algn="l"/>
            <a:r>
              <a:rPr lang="en-US" sz="3500" b="1" i="0" dirty="0">
                <a:solidFill>
                  <a:srgbClr val="626262"/>
                </a:solidFill>
                <a:effectLst/>
                <a:latin typeface="Open Sans" panose="020B0606030504020204" pitchFamily="34" charset="0"/>
              </a:rPr>
              <a:t>2025 Session of the VA General Assembly</a:t>
            </a:r>
            <a:endParaRPr lang="en-US" sz="3500" b="1" dirty="0">
              <a:solidFill>
                <a:srgbClr val="626262"/>
              </a:solidFill>
              <a:latin typeface="Open Sans" panose="020B0606030504020204" pitchFamily="34" charset="0"/>
            </a:endParaRPr>
          </a:p>
          <a:p>
            <a:pPr algn="l"/>
            <a:r>
              <a:rPr lang="en-US" sz="3200" i="0" dirty="0">
                <a:solidFill>
                  <a:srgbClr val="626262"/>
                </a:solidFill>
                <a:effectLst/>
                <a:latin typeface="Open Sans" panose="020B0606030504020204" pitchFamily="34" charset="0"/>
              </a:rPr>
              <a:t>A </a:t>
            </a:r>
            <a:r>
              <a:rPr lang="en-US" sz="3200" dirty="0">
                <a:solidFill>
                  <a:srgbClr val="626262"/>
                </a:solidFill>
                <a:latin typeface="Open Sans" panose="020B0606030504020204" pitchFamily="34" charset="0"/>
              </a:rPr>
              <a:t>bill</a:t>
            </a:r>
            <a:r>
              <a:rPr lang="en-US" sz="3200" i="0" dirty="0">
                <a:solidFill>
                  <a:srgbClr val="626262"/>
                </a:solidFill>
                <a:effectLst/>
                <a:latin typeface="Open Sans" panose="020B0606030504020204" pitchFamily="34" charset="0"/>
              </a:rPr>
              <a:t> to amend the Code of Virginia by adding in Article 7 of Chapter 6 of Title 18.2 a section numbered </a:t>
            </a:r>
          </a:p>
          <a:p>
            <a:pPr algn="l"/>
            <a:r>
              <a:rPr lang="en-US" sz="3200" i="0" dirty="0">
                <a:solidFill>
                  <a:srgbClr val="626262"/>
                </a:solidFill>
                <a:effectLst/>
                <a:latin typeface="Open Sans" panose="020B0606030504020204" pitchFamily="34" charset="0"/>
              </a:rPr>
              <a:t>18.2-213.3 relating to fraudulent insurance acts; penalty.</a:t>
            </a:r>
            <a:endParaRPr lang="en-US" sz="3200" i="0"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1979743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14E07-8630-1BAA-CA6C-7A657051782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6F06A45-8A12-495C-9A16-E08471E2A894}"/>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WHAT TO LOOK FOR</a:t>
            </a:r>
          </a:p>
        </p:txBody>
      </p:sp>
      <p:sp>
        <p:nvSpPr>
          <p:cNvPr id="5" name="TextBox 4">
            <a:extLst>
              <a:ext uri="{FF2B5EF4-FFF2-40B4-BE49-F238E27FC236}">
                <a16:creationId xmlns:a16="http://schemas.microsoft.com/office/drawing/2014/main" id="{30456A83-44D2-A9F1-8CE3-B992FDB3C5B9}"/>
              </a:ext>
            </a:extLst>
          </p:cNvPr>
          <p:cNvSpPr txBox="1"/>
          <p:nvPr/>
        </p:nvSpPr>
        <p:spPr>
          <a:xfrm>
            <a:off x="762000" y="1600200"/>
            <a:ext cx="11049000" cy="4401205"/>
          </a:xfrm>
          <a:prstGeom prst="rect">
            <a:avLst/>
          </a:prstGeom>
          <a:noFill/>
        </p:spPr>
        <p:txBody>
          <a:bodyPr wrap="square">
            <a:spAutoFit/>
          </a:bodyPr>
          <a:lstStyle/>
          <a:p>
            <a:pPr marL="457200" indent="-457200" algn="l">
              <a:buFont typeface="Arial" panose="020B0604020202020204" pitchFamily="34" charset="0"/>
              <a:buChar char="•"/>
            </a:pPr>
            <a:r>
              <a:rPr lang="en-US" sz="3500" b="1" dirty="0">
                <a:solidFill>
                  <a:srgbClr val="626262"/>
                </a:solidFill>
                <a:latin typeface="Open Sans" panose="020B0606030504020204" pitchFamily="34" charset="0"/>
              </a:rPr>
              <a:t>Multiple, similar claims</a:t>
            </a:r>
          </a:p>
          <a:p>
            <a:pPr marL="457200" indent="-457200" algn="l">
              <a:buFont typeface="Arial" panose="020B0604020202020204" pitchFamily="34" charset="0"/>
              <a:buChar char="•"/>
            </a:pPr>
            <a:r>
              <a:rPr lang="en-US" sz="3500" b="1" dirty="0">
                <a:solidFill>
                  <a:srgbClr val="626262"/>
                </a:solidFill>
                <a:latin typeface="Open Sans" panose="020B0606030504020204" pitchFamily="34" charset="0"/>
              </a:rPr>
              <a:t>Changing story or reluctance to cooperate</a:t>
            </a:r>
          </a:p>
          <a:p>
            <a:pPr marL="457200" indent="-457200" algn="l">
              <a:buFont typeface="Arial" panose="020B0604020202020204" pitchFamily="34" charset="0"/>
              <a:buChar char="•"/>
            </a:pPr>
            <a:r>
              <a:rPr lang="en-US" sz="3500" b="1" dirty="0">
                <a:solidFill>
                  <a:srgbClr val="626262"/>
                </a:solidFill>
                <a:latin typeface="Open Sans" panose="020B0606030504020204" pitchFamily="34" charset="0"/>
              </a:rPr>
              <a:t>Exaggerated repair or tow costs</a:t>
            </a:r>
          </a:p>
          <a:p>
            <a:pPr marL="457200" indent="-457200" algn="l">
              <a:buFont typeface="Arial" panose="020B0604020202020204" pitchFamily="34" charset="0"/>
              <a:buChar char="•"/>
            </a:pPr>
            <a:r>
              <a:rPr lang="en-US" sz="3500" b="1" dirty="0">
                <a:solidFill>
                  <a:srgbClr val="626262"/>
                </a:solidFill>
                <a:latin typeface="Open Sans" panose="020B0606030504020204" pitchFamily="34" charset="0"/>
              </a:rPr>
              <a:t>Injuries inconsistent with event</a:t>
            </a:r>
          </a:p>
          <a:p>
            <a:pPr marL="457200" indent="-457200" algn="l">
              <a:buFont typeface="Arial" panose="020B0604020202020204" pitchFamily="34" charset="0"/>
              <a:buChar char="•"/>
            </a:pPr>
            <a:r>
              <a:rPr lang="en-US" sz="3500" b="1" dirty="0">
                <a:solidFill>
                  <a:srgbClr val="626262"/>
                </a:solidFill>
                <a:latin typeface="Open Sans" panose="020B0606030504020204" pitchFamily="34" charset="0"/>
              </a:rPr>
              <a:t>No witnesses, photos, or other corroborating evidence</a:t>
            </a:r>
          </a:p>
          <a:p>
            <a:pPr marL="457200" indent="-457200" algn="l">
              <a:buFont typeface="Arial" panose="020B0604020202020204" pitchFamily="34" charset="0"/>
              <a:buChar char="•"/>
            </a:pPr>
            <a:r>
              <a:rPr lang="en-US" sz="3500" b="1" dirty="0">
                <a:solidFill>
                  <a:srgbClr val="626262"/>
                </a:solidFill>
                <a:latin typeface="Open Sans" panose="020B0606030504020204" pitchFamily="34" charset="0"/>
              </a:rPr>
              <a:t>Recent policy or coverage changes</a:t>
            </a:r>
          </a:p>
          <a:p>
            <a:pPr marL="457200" indent="-457200" algn="l">
              <a:buFont typeface="Arial" panose="020B0604020202020204" pitchFamily="34" charset="0"/>
              <a:buChar char="•"/>
            </a:pPr>
            <a:r>
              <a:rPr lang="en-US" sz="3500" b="1" dirty="0">
                <a:solidFill>
                  <a:srgbClr val="626262"/>
                </a:solidFill>
                <a:latin typeface="Open Sans" panose="020B0606030504020204" pitchFamily="34" charset="0"/>
              </a:rPr>
              <a:t>Receipts look fake (AI?)</a:t>
            </a:r>
          </a:p>
        </p:txBody>
      </p:sp>
    </p:spTree>
    <p:extLst>
      <p:ext uri="{BB962C8B-B14F-4D97-AF65-F5344CB8AC3E}">
        <p14:creationId xmlns:p14="http://schemas.microsoft.com/office/powerpoint/2010/main" val="4250959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D67174-35D3-460A-88F3-88B8F722181D}"/>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WHY REPORT INSURANCE FRAUD?</a:t>
            </a:r>
          </a:p>
        </p:txBody>
      </p:sp>
      <p:sp>
        <p:nvSpPr>
          <p:cNvPr id="5" name="TextBox 4">
            <a:extLst>
              <a:ext uri="{FF2B5EF4-FFF2-40B4-BE49-F238E27FC236}">
                <a16:creationId xmlns:a16="http://schemas.microsoft.com/office/drawing/2014/main" id="{44FFF5F9-C56D-4D9D-923E-FAAFE372DF77}"/>
              </a:ext>
            </a:extLst>
          </p:cNvPr>
          <p:cNvSpPr txBox="1"/>
          <p:nvPr/>
        </p:nvSpPr>
        <p:spPr>
          <a:xfrm>
            <a:off x="762000" y="1905000"/>
            <a:ext cx="10577623" cy="3754874"/>
          </a:xfrm>
          <a:prstGeom prst="rect">
            <a:avLst/>
          </a:prstGeom>
          <a:noFill/>
        </p:spPr>
        <p:txBody>
          <a:bodyPr wrap="square">
            <a:spAutoFit/>
          </a:bodyPr>
          <a:lstStyle/>
          <a:p>
            <a:r>
              <a:rPr lang="en-US" sz="3500" b="1" dirty="0">
                <a:solidFill>
                  <a:srgbClr val="626262"/>
                </a:solidFill>
                <a:latin typeface="Open Sans" panose="020B0606030504020204" pitchFamily="34" charset="0"/>
              </a:rPr>
              <a:t>VA Code § 52-40. Duties of insurers, their employees, and insurance professionals.</a:t>
            </a:r>
          </a:p>
          <a:p>
            <a:r>
              <a:rPr lang="en-US" sz="2800" dirty="0">
                <a:solidFill>
                  <a:srgbClr val="626262"/>
                </a:solidFill>
                <a:latin typeface="Open Sans" panose="020B0606030504020204" pitchFamily="34" charset="0"/>
              </a:rPr>
              <a:t>A. If any insurer, any employee thereof, or any insurance professional has knowledge of, or has reason to believe that a violation of § 18.2-178 will be, is being, or has been committed, that person </a:t>
            </a:r>
            <a:r>
              <a:rPr lang="en-US" sz="2800" b="1" u="sng" dirty="0">
                <a:solidFill>
                  <a:srgbClr val="626262"/>
                </a:solidFill>
                <a:latin typeface="Open Sans" panose="020B0606030504020204" pitchFamily="34" charset="0"/>
              </a:rPr>
              <a:t>shall</a:t>
            </a:r>
            <a:r>
              <a:rPr lang="en-US" sz="2800" dirty="0">
                <a:solidFill>
                  <a:srgbClr val="626262"/>
                </a:solidFill>
                <a:latin typeface="Open Sans" panose="020B0606030504020204" pitchFamily="34" charset="0"/>
              </a:rPr>
              <a:t> furnish and disclose any information in his possession concerning the fraudulent act to the Department, subject to any legal privilege protecting such information.</a:t>
            </a:r>
            <a:endParaRPr lang="en-US" sz="2800" i="0"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1527040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D67174-35D3-460A-88F3-88B8F722181D}"/>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HOW TO…</a:t>
            </a:r>
          </a:p>
        </p:txBody>
      </p:sp>
      <p:sp>
        <p:nvSpPr>
          <p:cNvPr id="5" name="TextBox 4">
            <a:extLst>
              <a:ext uri="{FF2B5EF4-FFF2-40B4-BE49-F238E27FC236}">
                <a16:creationId xmlns:a16="http://schemas.microsoft.com/office/drawing/2014/main" id="{44FFF5F9-C56D-4D9D-923E-FAAFE372DF77}"/>
              </a:ext>
            </a:extLst>
          </p:cNvPr>
          <p:cNvSpPr txBox="1"/>
          <p:nvPr/>
        </p:nvSpPr>
        <p:spPr>
          <a:xfrm>
            <a:off x="762000" y="2875002"/>
            <a:ext cx="10577623" cy="2123658"/>
          </a:xfrm>
          <a:prstGeom prst="rect">
            <a:avLst/>
          </a:prstGeom>
          <a:noFill/>
        </p:spPr>
        <p:txBody>
          <a:bodyPr wrap="square">
            <a:spAutoFit/>
          </a:bodyPr>
          <a:lstStyle/>
          <a:p>
            <a:pPr algn="ctr"/>
            <a:r>
              <a:rPr lang="en-US" sz="6600" b="1" dirty="0">
                <a:solidFill>
                  <a:srgbClr val="626262"/>
                </a:solidFill>
                <a:latin typeface="Open Sans" panose="020B0606030504020204" pitchFamily="34" charset="0"/>
              </a:rPr>
              <a:t>Report Suspected Insurance Fraud</a:t>
            </a:r>
            <a:endParaRPr lang="en-US" sz="6600" b="1" i="0"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3853255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10" descr="Helicopter">
            <a:extLst>
              <a:ext uri="{FF2B5EF4-FFF2-40B4-BE49-F238E27FC236}">
                <a16:creationId xmlns:a16="http://schemas.microsoft.com/office/drawing/2014/main" id="{4F584F5D-2DDA-7A5F-3D57-436A6EC00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0"/>
            <a:ext cx="6629400" cy="38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13">
            <a:extLst>
              <a:ext uri="{FF2B5EF4-FFF2-40B4-BE49-F238E27FC236}">
                <a16:creationId xmlns:a16="http://schemas.microsoft.com/office/drawing/2014/main" id="{C2C806E8-1E76-3D91-F430-454BBDD154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572000" y="3037290"/>
            <a:ext cx="7600227" cy="506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2">
            <a:extLst>
              <a:ext uri="{FF2B5EF4-FFF2-40B4-BE49-F238E27FC236}">
                <a16:creationId xmlns:a16="http://schemas.microsoft.com/office/drawing/2014/main" id="{202ACA14-B025-4289-6F18-86CA4399E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4076700"/>
            <a:ext cx="4572000" cy="30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1" descr="Keith Wells with Linda">
            <a:extLst>
              <a:ext uri="{FF2B5EF4-FFF2-40B4-BE49-F238E27FC236}">
                <a16:creationId xmlns:a16="http://schemas.microsoft.com/office/drawing/2014/main" id="{1AC8C053-F22F-DF48-E74C-DD7967E23B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
            <a:ext cx="6705600" cy="445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9">
            <a:extLst>
              <a:ext uri="{FF2B5EF4-FFF2-40B4-BE49-F238E27FC236}">
                <a16:creationId xmlns:a16="http://schemas.microsoft.com/office/drawing/2014/main" id="{2C62AD14-1EC8-0D5F-7735-9D6F75A09986}"/>
              </a:ext>
            </a:extLst>
          </p:cNvPr>
          <p:cNvSpPr>
            <a:spLocks noChangeArrowheads="1"/>
          </p:cNvSpPr>
          <p:nvPr/>
        </p:nvSpPr>
        <p:spPr bwMode="auto">
          <a:xfrm>
            <a:off x="5657127" y="2729316"/>
            <a:ext cx="3962400" cy="1295400"/>
          </a:xfrm>
          <a:prstGeom prst="rect">
            <a:avLst/>
          </a:prstGeom>
          <a:solidFill>
            <a:srgbClr val="C0C0C0">
              <a:alpha val="70979"/>
            </a:srgbClr>
          </a:solidFill>
          <a:ln w="12700">
            <a:solidFill>
              <a:schemeClr val="tx1"/>
            </a:solidFill>
            <a:miter lim="800000"/>
            <a:headEnd type="none" w="sm" len="sm"/>
            <a:tailEnd type="none" w="sm" len="sm"/>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06530" name="Rectangle 2">
            <a:extLst>
              <a:ext uri="{FF2B5EF4-FFF2-40B4-BE49-F238E27FC236}">
                <a16:creationId xmlns:a16="http://schemas.microsoft.com/office/drawing/2014/main" id="{20B0CFCE-E78D-917E-E752-2B257D40680E}"/>
              </a:ext>
            </a:extLst>
          </p:cNvPr>
          <p:cNvSpPr>
            <a:spLocks noGrp="1" noChangeArrowheads="1"/>
          </p:cNvSpPr>
          <p:nvPr>
            <p:ph type="title"/>
          </p:nvPr>
        </p:nvSpPr>
        <p:spPr>
          <a:xfrm>
            <a:off x="5466627" y="2805516"/>
            <a:ext cx="4343400" cy="1143000"/>
          </a:xfrm>
        </p:spPr>
        <p:txBody>
          <a:bodyPr>
            <a:normAutofit fontScale="90000"/>
          </a:bodyPr>
          <a:lstStyle/>
          <a:p>
            <a:pPr>
              <a:defRPr/>
            </a:pPr>
            <a:r>
              <a:rPr lang="en-US" sz="4000" dirty="0">
                <a:solidFill>
                  <a:schemeClr val="bg2"/>
                </a:solidFill>
                <a:effectLst>
                  <a:outerShdw blurRad="38100" dist="38100" dir="2700000" algn="tl">
                    <a:srgbClr val="FFFFFF"/>
                  </a:outerShdw>
                </a:effectLst>
              </a:rPr>
              <a:t>Many Faces of</a:t>
            </a:r>
            <a:br>
              <a:rPr lang="en-US" sz="4000" dirty="0">
                <a:solidFill>
                  <a:schemeClr val="bg2"/>
                </a:solidFill>
                <a:effectLst>
                  <a:outerShdw blurRad="38100" dist="38100" dir="2700000" algn="tl">
                    <a:srgbClr val="FFFFFF"/>
                  </a:outerShdw>
                </a:effectLst>
              </a:rPr>
            </a:br>
            <a:r>
              <a:rPr lang="en-US" sz="4000" dirty="0">
                <a:solidFill>
                  <a:schemeClr val="bg2"/>
                </a:solidFill>
                <a:effectLst>
                  <a:outerShdw blurRad="38100" dist="38100" dir="2700000" algn="tl">
                    <a:srgbClr val="FFFFFF"/>
                  </a:outerShdw>
                </a:effectLst>
              </a:rPr>
              <a:t>the State Police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54FCB-6352-8B71-2B08-A906CDFF84B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6459B0C-7CC6-FCC7-DA58-927CF75E9890}"/>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StampOutFraud.com</a:t>
            </a:r>
          </a:p>
        </p:txBody>
      </p:sp>
      <p:pic>
        <p:nvPicPr>
          <p:cNvPr id="3" name="Picture 2" descr="Graphical user interface, website&#10;&#10;Description automatically generated">
            <a:extLst>
              <a:ext uri="{FF2B5EF4-FFF2-40B4-BE49-F238E27FC236}">
                <a16:creationId xmlns:a16="http://schemas.microsoft.com/office/drawing/2014/main" id="{142C2D62-97ED-9AF5-EF83-94869AA0E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485814"/>
            <a:ext cx="9372600" cy="4882566"/>
          </a:xfrm>
          <a:prstGeom prst="rect">
            <a:avLst/>
          </a:prstGeom>
          <a:ln w="12700">
            <a:solidFill>
              <a:schemeClr val="tx1">
                <a:lumMod val="50000"/>
              </a:schemeClr>
            </a:solidFill>
          </a:ln>
        </p:spPr>
      </p:pic>
      <p:sp>
        <p:nvSpPr>
          <p:cNvPr id="6" name="Arrow: Right 5">
            <a:extLst>
              <a:ext uri="{FF2B5EF4-FFF2-40B4-BE49-F238E27FC236}">
                <a16:creationId xmlns:a16="http://schemas.microsoft.com/office/drawing/2014/main" id="{9BD6E4C2-0056-271E-74ED-3CD0DEE9232B}"/>
              </a:ext>
            </a:extLst>
          </p:cNvPr>
          <p:cNvSpPr/>
          <p:nvPr/>
        </p:nvSpPr>
        <p:spPr>
          <a:xfrm rot="13558172">
            <a:off x="9334500" y="3555697"/>
            <a:ext cx="2209800" cy="3810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674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D67174-35D3-460A-88F3-88B8F722181D}"/>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CASES RECEIVED</a:t>
            </a:r>
          </a:p>
        </p:txBody>
      </p:sp>
      <p:sp>
        <p:nvSpPr>
          <p:cNvPr id="5" name="TextBox 4">
            <a:extLst>
              <a:ext uri="{FF2B5EF4-FFF2-40B4-BE49-F238E27FC236}">
                <a16:creationId xmlns:a16="http://schemas.microsoft.com/office/drawing/2014/main" id="{44FFF5F9-C56D-4D9D-923E-FAAFE372DF77}"/>
              </a:ext>
            </a:extLst>
          </p:cNvPr>
          <p:cNvSpPr txBox="1"/>
          <p:nvPr/>
        </p:nvSpPr>
        <p:spPr>
          <a:xfrm>
            <a:off x="304800" y="2390649"/>
            <a:ext cx="3233041" cy="2585323"/>
          </a:xfrm>
          <a:prstGeom prst="rect">
            <a:avLst/>
          </a:prstGeom>
          <a:noFill/>
        </p:spPr>
        <p:txBody>
          <a:bodyPr wrap="square">
            <a:spAutoFit/>
          </a:bodyPr>
          <a:lstStyle/>
          <a:p>
            <a:pPr algn="ctr">
              <a:buClr>
                <a:srgbClr val="00A44D"/>
              </a:buClr>
            </a:pPr>
            <a:r>
              <a:rPr lang="en-US" sz="5400" b="1" dirty="0">
                <a:solidFill>
                  <a:srgbClr val="626262"/>
                </a:solidFill>
                <a:latin typeface="Open Sans" panose="020B0606030504020204" pitchFamily="34" charset="0"/>
              </a:rPr>
              <a:t>At least</a:t>
            </a:r>
          </a:p>
          <a:p>
            <a:pPr algn="ctr">
              <a:buClr>
                <a:srgbClr val="00A44D"/>
              </a:buClr>
            </a:pPr>
            <a:r>
              <a:rPr lang="en-US" sz="5400" b="1" dirty="0">
                <a:solidFill>
                  <a:srgbClr val="626262"/>
                </a:solidFill>
                <a:latin typeface="Open Sans" panose="020B0606030504020204" pitchFamily="34" charset="0"/>
              </a:rPr>
              <a:t>2,500</a:t>
            </a:r>
          </a:p>
          <a:p>
            <a:pPr algn="ctr">
              <a:buClr>
                <a:srgbClr val="00A44D"/>
              </a:buClr>
            </a:pPr>
            <a:r>
              <a:rPr lang="en-US" sz="5400" b="1" dirty="0">
                <a:solidFill>
                  <a:srgbClr val="626262"/>
                </a:solidFill>
                <a:latin typeface="Open Sans" panose="020B0606030504020204" pitchFamily="34" charset="0"/>
              </a:rPr>
              <a:t>per year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1423849"/>
            <a:ext cx="8033641" cy="4518923"/>
          </a:xfrm>
          <a:prstGeom prst="rect">
            <a:avLst/>
          </a:prstGeom>
        </p:spPr>
      </p:pic>
    </p:spTree>
    <p:extLst>
      <p:ext uri="{BB962C8B-B14F-4D97-AF65-F5344CB8AC3E}">
        <p14:creationId xmlns:p14="http://schemas.microsoft.com/office/powerpoint/2010/main" val="4221844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A004EF-4EA3-44A0-95B1-A34000C94EEB}"/>
              </a:ext>
            </a:extLst>
          </p:cNvPr>
          <p:cNvSpPr txBox="1"/>
          <p:nvPr/>
        </p:nvSpPr>
        <p:spPr>
          <a:xfrm>
            <a:off x="439291" y="1971880"/>
            <a:ext cx="5732909" cy="1338828"/>
          </a:xfrm>
          <a:prstGeom prst="rect">
            <a:avLst/>
          </a:prstGeom>
          <a:noFill/>
        </p:spPr>
        <p:txBody>
          <a:bodyPr wrap="square" rtlCol="0">
            <a:spAutoFit/>
          </a:bodyPr>
          <a:lstStyle/>
          <a:p>
            <a:r>
              <a:rPr lang="en-US" sz="3900" b="1" dirty="0">
                <a:solidFill>
                  <a:srgbClr val="00A44D"/>
                </a:solidFill>
                <a:latin typeface="Open Sans" panose="020B0606030504020204" pitchFamily="34" charset="0"/>
                <a:ea typeface="Open Sans" panose="020B0606030504020204" pitchFamily="34" charset="0"/>
                <a:cs typeface="Open Sans" panose="020B0606030504020204" pitchFamily="34" charset="0"/>
              </a:rPr>
              <a:t>2,112</a:t>
            </a:r>
          </a:p>
          <a:p>
            <a:r>
              <a:rPr lang="en-US" sz="2200" b="1" dirty="0">
                <a:solidFill>
                  <a:srgbClr val="595959"/>
                </a:solidFill>
                <a:latin typeface="Open Sans" panose="020B0606030504020204" pitchFamily="34" charset="0"/>
                <a:ea typeface="Open Sans" panose="020B0606030504020204" pitchFamily="34" charset="0"/>
                <a:cs typeface="Open Sans" panose="020B0606030504020204" pitchFamily="34" charset="0"/>
              </a:rPr>
              <a:t>Referrals Received</a:t>
            </a:r>
          </a:p>
          <a:p>
            <a:r>
              <a:rPr lang="en-US" sz="2000" i="1" dirty="0">
                <a:solidFill>
                  <a:srgbClr val="595959"/>
                </a:solidFill>
                <a:latin typeface="Open Sans" panose="020B0606030504020204" pitchFamily="34" charset="0"/>
                <a:ea typeface="Open Sans" panose="020B0606030504020204" pitchFamily="34" charset="0"/>
                <a:cs typeface="Open Sans" panose="020B0606030504020204" pitchFamily="34" charset="0"/>
              </a:rPr>
              <a:t>  49% increase from 2023</a:t>
            </a:r>
          </a:p>
        </p:txBody>
      </p:sp>
      <p:sp>
        <p:nvSpPr>
          <p:cNvPr id="8" name="TextBox 7">
            <a:extLst>
              <a:ext uri="{FF2B5EF4-FFF2-40B4-BE49-F238E27FC236}">
                <a16:creationId xmlns:a16="http://schemas.microsoft.com/office/drawing/2014/main" id="{0FB5F413-52F4-458A-8F80-235ECD1A3BD0}"/>
              </a:ext>
            </a:extLst>
          </p:cNvPr>
          <p:cNvSpPr txBox="1"/>
          <p:nvPr/>
        </p:nvSpPr>
        <p:spPr>
          <a:xfrm>
            <a:off x="439291" y="3312303"/>
            <a:ext cx="6099242" cy="1338828"/>
          </a:xfrm>
          <a:prstGeom prst="rect">
            <a:avLst/>
          </a:prstGeom>
          <a:noFill/>
        </p:spPr>
        <p:txBody>
          <a:bodyPr wrap="square">
            <a:spAutoFit/>
          </a:bodyPr>
          <a:lstStyle/>
          <a:p>
            <a:r>
              <a:rPr lang="en-US" sz="3900" b="1" dirty="0">
                <a:solidFill>
                  <a:srgbClr val="00A44D"/>
                </a:solidFill>
                <a:latin typeface="Open Sans" panose="020B0606030504020204" pitchFamily="34" charset="0"/>
                <a:ea typeface="Open Sans" panose="020B0606030504020204" pitchFamily="34" charset="0"/>
                <a:cs typeface="Open Sans" panose="020B0606030504020204" pitchFamily="34" charset="0"/>
              </a:rPr>
              <a:t>1,490 </a:t>
            </a:r>
          </a:p>
          <a:p>
            <a:r>
              <a:rPr lang="en-US" sz="2200" b="1" dirty="0">
                <a:solidFill>
                  <a:srgbClr val="595959"/>
                </a:solidFill>
                <a:latin typeface="Open Sans" panose="020B0606030504020204" pitchFamily="34" charset="0"/>
                <a:ea typeface="Open Sans" panose="020B0606030504020204" pitchFamily="34" charset="0"/>
                <a:cs typeface="Open Sans" panose="020B0606030504020204" pitchFamily="34" charset="0"/>
              </a:rPr>
              <a:t>Referrals Declined</a:t>
            </a:r>
          </a:p>
          <a:p>
            <a:r>
              <a:rPr lang="en-US" sz="2000" i="1" dirty="0">
                <a:solidFill>
                  <a:srgbClr val="595959"/>
                </a:solidFill>
                <a:latin typeface="Open Sans" panose="020B0606030504020204" pitchFamily="34" charset="0"/>
                <a:ea typeface="Open Sans" panose="020B0606030504020204" pitchFamily="34" charset="0"/>
                <a:cs typeface="Open Sans" panose="020B0606030504020204" pitchFamily="34" charset="0"/>
              </a:rPr>
              <a:t>  71% declination rate</a:t>
            </a:r>
          </a:p>
        </p:txBody>
      </p:sp>
      <p:sp>
        <p:nvSpPr>
          <p:cNvPr id="10" name="TextBox 9">
            <a:extLst>
              <a:ext uri="{FF2B5EF4-FFF2-40B4-BE49-F238E27FC236}">
                <a16:creationId xmlns:a16="http://schemas.microsoft.com/office/drawing/2014/main" id="{FEE5538B-458A-4FF2-8595-0FD90A184954}"/>
              </a:ext>
            </a:extLst>
          </p:cNvPr>
          <p:cNvSpPr txBox="1"/>
          <p:nvPr/>
        </p:nvSpPr>
        <p:spPr>
          <a:xfrm>
            <a:off x="6400800" y="4658169"/>
            <a:ext cx="6099242" cy="1338828"/>
          </a:xfrm>
          <a:prstGeom prst="rect">
            <a:avLst/>
          </a:prstGeom>
          <a:noFill/>
        </p:spPr>
        <p:txBody>
          <a:bodyPr wrap="square">
            <a:spAutoFit/>
          </a:bodyPr>
          <a:lstStyle/>
          <a:p>
            <a:r>
              <a:rPr lang="en-US" sz="3900" b="1" dirty="0">
                <a:solidFill>
                  <a:srgbClr val="00A44D"/>
                </a:solidFill>
                <a:latin typeface="Open Sans" panose="020B0606030504020204" pitchFamily="34" charset="0"/>
                <a:ea typeface="Open Sans" panose="020B0606030504020204" pitchFamily="34" charset="0"/>
                <a:cs typeface="Open Sans" panose="020B0606030504020204" pitchFamily="34" charset="0"/>
              </a:rPr>
              <a:t>28</a:t>
            </a:r>
          </a:p>
          <a:p>
            <a:r>
              <a:rPr lang="en-US" sz="2200" b="1" dirty="0">
                <a:solidFill>
                  <a:srgbClr val="595959"/>
                </a:solidFill>
                <a:latin typeface="Open Sans" panose="020B0606030504020204" pitchFamily="34" charset="0"/>
                <a:ea typeface="Open Sans" panose="020B0606030504020204" pitchFamily="34" charset="0"/>
                <a:cs typeface="Open Sans" panose="020B0606030504020204" pitchFamily="34" charset="0"/>
              </a:rPr>
              <a:t>Convictions</a:t>
            </a:r>
          </a:p>
          <a:p>
            <a:r>
              <a:rPr lang="en-US" sz="2000" i="1" dirty="0">
                <a:solidFill>
                  <a:srgbClr val="595959"/>
                </a:solidFill>
                <a:latin typeface="Open Sans" panose="020B0606030504020204" pitchFamily="34" charset="0"/>
                <a:ea typeface="Open Sans" panose="020B0606030504020204" pitchFamily="34" charset="0"/>
                <a:cs typeface="Open Sans" panose="020B0606030504020204" pitchFamily="34" charset="0"/>
              </a:rPr>
              <a:t>  35% decrease from 2023</a:t>
            </a:r>
          </a:p>
        </p:txBody>
      </p:sp>
      <p:sp>
        <p:nvSpPr>
          <p:cNvPr id="13" name="TextBox 12">
            <a:extLst>
              <a:ext uri="{FF2B5EF4-FFF2-40B4-BE49-F238E27FC236}">
                <a16:creationId xmlns:a16="http://schemas.microsoft.com/office/drawing/2014/main" id="{7F4A0E9E-B369-46F3-B07C-534E4BA0B8C0}"/>
              </a:ext>
            </a:extLst>
          </p:cNvPr>
          <p:cNvSpPr txBox="1"/>
          <p:nvPr/>
        </p:nvSpPr>
        <p:spPr>
          <a:xfrm>
            <a:off x="6400800" y="1967282"/>
            <a:ext cx="5351909" cy="1338828"/>
          </a:xfrm>
          <a:prstGeom prst="rect">
            <a:avLst/>
          </a:prstGeom>
          <a:noFill/>
        </p:spPr>
        <p:txBody>
          <a:bodyPr wrap="square">
            <a:spAutoFit/>
          </a:bodyPr>
          <a:lstStyle/>
          <a:p>
            <a:r>
              <a:rPr lang="en-US" sz="3900" b="1" dirty="0">
                <a:solidFill>
                  <a:srgbClr val="00A44D"/>
                </a:solidFill>
                <a:latin typeface="Open Sans" panose="020B0606030504020204" pitchFamily="34" charset="0"/>
                <a:ea typeface="Open Sans" panose="020B0606030504020204" pitchFamily="34" charset="0"/>
                <a:cs typeface="Open Sans" panose="020B0606030504020204" pitchFamily="34" charset="0"/>
              </a:rPr>
              <a:t>56</a:t>
            </a:r>
          </a:p>
          <a:p>
            <a:r>
              <a:rPr lang="en-US" sz="2200" b="1" dirty="0">
                <a:solidFill>
                  <a:srgbClr val="595959"/>
                </a:solidFill>
                <a:latin typeface="Open Sans" panose="020B0606030504020204" pitchFamily="34" charset="0"/>
                <a:ea typeface="Open Sans" panose="020B0606030504020204" pitchFamily="34" charset="0"/>
                <a:cs typeface="Open Sans" panose="020B0606030504020204" pitchFamily="34" charset="0"/>
              </a:rPr>
              <a:t>Arrests</a:t>
            </a:r>
          </a:p>
          <a:p>
            <a:r>
              <a:rPr lang="en-US" sz="2000" b="1" dirty="0">
                <a:solidFill>
                  <a:srgbClr val="595959"/>
                </a:solidFill>
                <a:latin typeface="Open Sans" panose="020B0606030504020204" pitchFamily="34" charset="0"/>
                <a:ea typeface="Open Sans" panose="020B0606030504020204" pitchFamily="34" charset="0"/>
                <a:cs typeface="Open Sans" panose="020B0606030504020204" pitchFamily="34" charset="0"/>
              </a:rPr>
              <a:t>  </a:t>
            </a:r>
            <a:r>
              <a:rPr lang="en-US" sz="2000" i="1" dirty="0">
                <a:solidFill>
                  <a:srgbClr val="595959"/>
                </a:solidFill>
                <a:latin typeface="Open Sans" panose="020B0606030504020204" pitchFamily="34" charset="0"/>
                <a:ea typeface="Open Sans" panose="020B0606030504020204" pitchFamily="34" charset="0"/>
                <a:cs typeface="Open Sans" panose="020B0606030504020204" pitchFamily="34" charset="0"/>
              </a:rPr>
              <a:t>5% increase from 2023</a:t>
            </a:r>
          </a:p>
        </p:txBody>
      </p:sp>
      <p:sp>
        <p:nvSpPr>
          <p:cNvPr id="14" name="TextBox 13">
            <a:extLst>
              <a:ext uri="{FF2B5EF4-FFF2-40B4-BE49-F238E27FC236}">
                <a16:creationId xmlns:a16="http://schemas.microsoft.com/office/drawing/2014/main" id="{6987C644-3774-4E1C-91E7-5DE246A41665}"/>
              </a:ext>
            </a:extLst>
          </p:cNvPr>
          <p:cNvSpPr txBox="1"/>
          <p:nvPr/>
        </p:nvSpPr>
        <p:spPr>
          <a:xfrm>
            <a:off x="6376481" y="3332404"/>
            <a:ext cx="6099242" cy="1338828"/>
          </a:xfrm>
          <a:prstGeom prst="rect">
            <a:avLst/>
          </a:prstGeom>
          <a:noFill/>
        </p:spPr>
        <p:txBody>
          <a:bodyPr wrap="square">
            <a:spAutoFit/>
          </a:bodyPr>
          <a:lstStyle/>
          <a:p>
            <a:r>
              <a:rPr lang="en-US" sz="3900" b="1" dirty="0">
                <a:solidFill>
                  <a:srgbClr val="00A44D"/>
                </a:solidFill>
                <a:latin typeface="Open Sans" panose="020B0606030504020204" pitchFamily="34" charset="0"/>
                <a:ea typeface="Open Sans" panose="020B0606030504020204" pitchFamily="34" charset="0"/>
                <a:cs typeface="Open Sans" panose="020B0606030504020204" pitchFamily="34" charset="0"/>
              </a:rPr>
              <a:t>24</a:t>
            </a:r>
          </a:p>
          <a:p>
            <a:r>
              <a:rPr lang="en-US" sz="2200" b="1" dirty="0">
                <a:solidFill>
                  <a:srgbClr val="595959"/>
                </a:solidFill>
                <a:latin typeface="Open Sans" panose="020B0606030504020204" pitchFamily="34" charset="0"/>
                <a:ea typeface="Open Sans" panose="020B0606030504020204" pitchFamily="34" charset="0"/>
                <a:cs typeface="Open Sans" panose="020B0606030504020204" pitchFamily="34" charset="0"/>
              </a:rPr>
              <a:t>Cases Brought to Prosecution</a:t>
            </a:r>
          </a:p>
          <a:p>
            <a:r>
              <a:rPr lang="en-US" sz="2000" i="1" dirty="0">
                <a:solidFill>
                  <a:srgbClr val="595959"/>
                </a:solidFill>
                <a:latin typeface="Open Sans" panose="020B0606030504020204" pitchFamily="34" charset="0"/>
                <a:ea typeface="Open Sans" panose="020B0606030504020204" pitchFamily="34" charset="0"/>
                <a:cs typeface="Open Sans" panose="020B0606030504020204" pitchFamily="34" charset="0"/>
              </a:rPr>
              <a:t>  4% decrease from 2023</a:t>
            </a:r>
          </a:p>
        </p:txBody>
      </p:sp>
      <p:sp>
        <p:nvSpPr>
          <p:cNvPr id="11" name="TextBox 10">
            <a:extLst>
              <a:ext uri="{FF2B5EF4-FFF2-40B4-BE49-F238E27FC236}">
                <a16:creationId xmlns:a16="http://schemas.microsoft.com/office/drawing/2014/main" id="{8F61F780-0384-4163-B528-8C958D4A74ED}"/>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INSURANCE FRAUD STATS - </a:t>
            </a:r>
            <a:r>
              <a:rPr lang="en-US" sz="4000" dirty="0">
                <a:solidFill>
                  <a:srgbClr val="00A44D"/>
                </a:solidFill>
                <a:latin typeface="Mohave"/>
              </a:rPr>
              <a:t>VIRGINIA</a:t>
            </a:r>
            <a:endParaRPr lang="en-US" sz="5600" dirty="0">
              <a:solidFill>
                <a:srgbClr val="00A44D"/>
              </a:solidFill>
              <a:latin typeface="Mohave"/>
            </a:endParaRPr>
          </a:p>
        </p:txBody>
      </p:sp>
      <p:sp>
        <p:nvSpPr>
          <p:cNvPr id="2" name="TextBox 1">
            <a:extLst>
              <a:ext uri="{FF2B5EF4-FFF2-40B4-BE49-F238E27FC236}">
                <a16:creationId xmlns:a16="http://schemas.microsoft.com/office/drawing/2014/main" id="{9FCB16AF-5320-4A99-8F51-1AF898BA00BF}"/>
              </a:ext>
            </a:extLst>
          </p:cNvPr>
          <p:cNvSpPr txBox="1"/>
          <p:nvPr/>
        </p:nvSpPr>
        <p:spPr>
          <a:xfrm>
            <a:off x="0" y="6137547"/>
            <a:ext cx="12192000" cy="461665"/>
          </a:xfrm>
          <a:prstGeom prst="rect">
            <a:avLst/>
          </a:prstGeom>
          <a:noFill/>
        </p:spPr>
        <p:txBody>
          <a:bodyPr wrap="square" rtlCol="0">
            <a:spAutoFit/>
          </a:bodyPr>
          <a:lstStyle/>
          <a:p>
            <a:pPr algn="ctr"/>
            <a:r>
              <a:rPr lang="en-US" i="1" dirty="0">
                <a:solidFill>
                  <a:schemeClr val="tx1">
                    <a:lumMod val="75000"/>
                  </a:schemeClr>
                </a:solidFill>
              </a:rPr>
              <a:t>Source:  IFP 2024 Annual Report</a:t>
            </a:r>
          </a:p>
        </p:txBody>
      </p:sp>
      <p:sp>
        <p:nvSpPr>
          <p:cNvPr id="9" name="TextBox 8">
            <a:extLst>
              <a:ext uri="{FF2B5EF4-FFF2-40B4-BE49-F238E27FC236}">
                <a16:creationId xmlns:a16="http://schemas.microsoft.com/office/drawing/2014/main" id="{1C15694E-19EA-4690-9590-7B47DD368C92}"/>
              </a:ext>
            </a:extLst>
          </p:cNvPr>
          <p:cNvSpPr txBox="1"/>
          <p:nvPr/>
        </p:nvSpPr>
        <p:spPr>
          <a:xfrm>
            <a:off x="439291" y="4749874"/>
            <a:ext cx="6099242" cy="1338828"/>
          </a:xfrm>
          <a:prstGeom prst="rect">
            <a:avLst/>
          </a:prstGeom>
          <a:noFill/>
        </p:spPr>
        <p:txBody>
          <a:bodyPr wrap="square">
            <a:spAutoFit/>
          </a:bodyPr>
          <a:lstStyle/>
          <a:p>
            <a:r>
              <a:rPr lang="en-US" sz="3900" b="1" dirty="0">
                <a:solidFill>
                  <a:srgbClr val="00A44D"/>
                </a:solidFill>
                <a:latin typeface="Open Sans" panose="020B0606030504020204" pitchFamily="34" charset="0"/>
                <a:ea typeface="Open Sans" panose="020B0606030504020204" pitchFamily="34" charset="0"/>
                <a:cs typeface="Open Sans" panose="020B0606030504020204" pitchFamily="34" charset="0"/>
              </a:rPr>
              <a:t>335</a:t>
            </a:r>
          </a:p>
          <a:p>
            <a:r>
              <a:rPr lang="en-US" sz="2200" b="1" dirty="0">
                <a:solidFill>
                  <a:srgbClr val="595959"/>
                </a:solidFill>
                <a:latin typeface="Open Sans" panose="020B0606030504020204" pitchFamily="34" charset="0"/>
                <a:ea typeface="Open Sans" panose="020B0606030504020204" pitchFamily="34" charset="0"/>
                <a:cs typeface="Open Sans" panose="020B0606030504020204" pitchFamily="34" charset="0"/>
              </a:rPr>
              <a:t>Investigations Initiated</a:t>
            </a:r>
          </a:p>
          <a:p>
            <a:r>
              <a:rPr lang="en-US" sz="2000" b="1" dirty="0">
                <a:solidFill>
                  <a:srgbClr val="595959"/>
                </a:solidFill>
                <a:latin typeface="Open Sans" panose="020B0606030504020204" pitchFamily="34" charset="0"/>
                <a:ea typeface="Open Sans" panose="020B0606030504020204" pitchFamily="34" charset="0"/>
                <a:cs typeface="Open Sans" panose="020B0606030504020204" pitchFamily="34" charset="0"/>
              </a:rPr>
              <a:t>  </a:t>
            </a:r>
            <a:r>
              <a:rPr lang="en-US" sz="2000" i="1" dirty="0">
                <a:solidFill>
                  <a:srgbClr val="595959"/>
                </a:solidFill>
                <a:latin typeface="Open Sans" panose="020B0606030504020204" pitchFamily="34" charset="0"/>
                <a:ea typeface="Open Sans" panose="020B0606030504020204" pitchFamily="34" charset="0"/>
                <a:cs typeface="Open Sans" panose="020B0606030504020204" pitchFamily="34" charset="0"/>
              </a:rPr>
              <a:t>12% decrease from 2023</a:t>
            </a:r>
          </a:p>
        </p:txBody>
      </p:sp>
    </p:spTree>
    <p:extLst>
      <p:ext uri="{BB962C8B-B14F-4D97-AF65-F5344CB8AC3E}">
        <p14:creationId xmlns:p14="http://schemas.microsoft.com/office/powerpoint/2010/main" val="626771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F61F780-0384-4163-B528-8C958D4A74ED}"/>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INSURANCE FRAUD STATS -</a:t>
            </a:r>
            <a:r>
              <a:rPr lang="en-US" sz="4000" dirty="0">
                <a:solidFill>
                  <a:srgbClr val="00A44D"/>
                </a:solidFill>
                <a:latin typeface="Mohave"/>
              </a:rPr>
              <a:t> NATIONWIDE</a:t>
            </a:r>
            <a:endParaRPr lang="en-US" sz="5600" dirty="0">
              <a:solidFill>
                <a:srgbClr val="00A44D"/>
              </a:solidFill>
              <a:latin typeface="Mohave"/>
            </a:endParaRPr>
          </a:p>
        </p:txBody>
      </p:sp>
      <p:pic>
        <p:nvPicPr>
          <p:cNvPr id="5" name="Picture 4" descr="A picture containing arrow&#10;&#10;Description automatically generated">
            <a:extLst>
              <a:ext uri="{FF2B5EF4-FFF2-40B4-BE49-F238E27FC236}">
                <a16:creationId xmlns:a16="http://schemas.microsoft.com/office/drawing/2014/main" id="{EAB95FB9-DF99-3C1B-DCD1-D2FE8F3E0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371600"/>
            <a:ext cx="4404495" cy="5414273"/>
          </a:xfrm>
          <a:prstGeom prst="rect">
            <a:avLst/>
          </a:prstGeom>
        </p:spPr>
      </p:pic>
    </p:spTree>
    <p:extLst>
      <p:ext uri="{BB962C8B-B14F-4D97-AF65-F5344CB8AC3E}">
        <p14:creationId xmlns:p14="http://schemas.microsoft.com/office/powerpoint/2010/main" val="3596467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A004EF-4EA3-44A0-95B1-A34000C94EEB}"/>
              </a:ext>
            </a:extLst>
          </p:cNvPr>
          <p:cNvSpPr txBox="1"/>
          <p:nvPr/>
        </p:nvSpPr>
        <p:spPr>
          <a:xfrm>
            <a:off x="444946" y="2497976"/>
            <a:ext cx="11371709" cy="1862048"/>
          </a:xfrm>
          <a:prstGeom prst="rect">
            <a:avLst/>
          </a:prstGeom>
          <a:noFill/>
        </p:spPr>
        <p:txBody>
          <a:bodyPr wrap="square" rtlCol="0">
            <a:spAutoFit/>
          </a:bodyPr>
          <a:lstStyle/>
          <a:p>
            <a:pPr algn="ctr"/>
            <a:r>
              <a:rPr lang="en-US" sz="11500" b="1" dirty="0">
                <a:solidFill>
                  <a:srgbClr val="00A44D"/>
                </a:solidFill>
                <a:latin typeface="Open Sans" panose="020B0606030504020204" pitchFamily="34" charset="0"/>
                <a:ea typeface="Open Sans" panose="020B0606030504020204" pitchFamily="34" charset="0"/>
                <a:cs typeface="Open Sans" panose="020B0606030504020204" pitchFamily="34" charset="0"/>
              </a:rPr>
              <a:t>$308.6 Billion</a:t>
            </a:r>
          </a:p>
        </p:txBody>
      </p:sp>
      <p:sp>
        <p:nvSpPr>
          <p:cNvPr id="11" name="TextBox 10">
            <a:extLst>
              <a:ext uri="{FF2B5EF4-FFF2-40B4-BE49-F238E27FC236}">
                <a16:creationId xmlns:a16="http://schemas.microsoft.com/office/drawing/2014/main" id="{8F61F780-0384-4163-B528-8C958D4A74ED}"/>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INSURANCE FRAUD STATS -</a:t>
            </a:r>
            <a:r>
              <a:rPr lang="en-US" sz="4000" dirty="0">
                <a:solidFill>
                  <a:srgbClr val="00A44D"/>
                </a:solidFill>
                <a:latin typeface="Mohave"/>
              </a:rPr>
              <a:t> NATIONWIDE</a:t>
            </a:r>
            <a:endParaRPr lang="en-US" sz="5600" dirty="0">
              <a:solidFill>
                <a:srgbClr val="00A44D"/>
              </a:solidFill>
              <a:latin typeface="Mohave"/>
            </a:endParaRPr>
          </a:p>
        </p:txBody>
      </p:sp>
      <p:sp>
        <p:nvSpPr>
          <p:cNvPr id="2" name="TextBox 1">
            <a:extLst>
              <a:ext uri="{FF2B5EF4-FFF2-40B4-BE49-F238E27FC236}">
                <a16:creationId xmlns:a16="http://schemas.microsoft.com/office/drawing/2014/main" id="{9FCB16AF-5320-4A99-8F51-1AF898BA00BF}"/>
              </a:ext>
            </a:extLst>
          </p:cNvPr>
          <p:cNvSpPr txBox="1"/>
          <p:nvPr/>
        </p:nvSpPr>
        <p:spPr>
          <a:xfrm>
            <a:off x="444946" y="6137547"/>
            <a:ext cx="6489254" cy="461665"/>
          </a:xfrm>
          <a:prstGeom prst="rect">
            <a:avLst/>
          </a:prstGeom>
          <a:noFill/>
        </p:spPr>
        <p:txBody>
          <a:bodyPr wrap="square" rtlCol="0">
            <a:spAutoFit/>
          </a:bodyPr>
          <a:lstStyle/>
          <a:p>
            <a:r>
              <a:rPr lang="en-US" i="1" dirty="0">
                <a:solidFill>
                  <a:schemeClr val="tx1">
                    <a:lumMod val="75000"/>
                  </a:schemeClr>
                </a:solidFill>
              </a:rPr>
              <a:t>Source:  Coalition Against Insurance Fraud - 2022</a:t>
            </a:r>
          </a:p>
        </p:txBody>
      </p:sp>
    </p:spTree>
    <p:extLst>
      <p:ext uri="{BB962C8B-B14F-4D97-AF65-F5344CB8AC3E}">
        <p14:creationId xmlns:p14="http://schemas.microsoft.com/office/powerpoint/2010/main" val="3716639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923330"/>
          </a:xfrm>
          <a:prstGeom prst="rect">
            <a:avLst/>
          </a:prstGeom>
          <a:noFill/>
        </p:spPr>
        <p:txBody>
          <a:bodyPr wrap="square" rtlCol="0">
            <a:spAutoFit/>
          </a:bodyPr>
          <a:lstStyle/>
          <a:p>
            <a:r>
              <a:rPr lang="en-US" sz="5400" dirty="0">
                <a:solidFill>
                  <a:srgbClr val="00A44D"/>
                </a:solidFill>
                <a:latin typeface="Mohave"/>
              </a:rPr>
              <a:t>IMPACT OF INSURANCE FRAUD</a:t>
            </a:r>
          </a:p>
        </p:txBody>
      </p:sp>
      <p:sp>
        <p:nvSpPr>
          <p:cNvPr id="6" name="TextBox 5">
            <a:extLst>
              <a:ext uri="{FF2B5EF4-FFF2-40B4-BE49-F238E27FC236}">
                <a16:creationId xmlns:a16="http://schemas.microsoft.com/office/drawing/2014/main" id="{4802A5BF-10E7-47CD-9803-96D0DA5E33DA}"/>
              </a:ext>
            </a:extLst>
          </p:cNvPr>
          <p:cNvSpPr txBox="1"/>
          <p:nvPr/>
        </p:nvSpPr>
        <p:spPr>
          <a:xfrm>
            <a:off x="838200" y="2362200"/>
            <a:ext cx="10744200" cy="2123658"/>
          </a:xfrm>
          <a:prstGeom prst="rect">
            <a:avLst/>
          </a:prstGeom>
          <a:noFill/>
        </p:spPr>
        <p:txBody>
          <a:bodyPr wrap="square">
            <a:spAutoFit/>
          </a:bodyPr>
          <a:lstStyle/>
          <a:p>
            <a:pPr>
              <a:buClr>
                <a:srgbClr val="00A44D"/>
              </a:buClr>
            </a:pPr>
            <a:r>
              <a:rPr lang="en-US" sz="4400" i="0" dirty="0">
                <a:solidFill>
                  <a:srgbClr val="626262"/>
                </a:solidFill>
                <a:effectLst/>
                <a:latin typeface="Open Sans" panose="020B0606030504020204" pitchFamily="34" charset="0"/>
              </a:rPr>
              <a:t>Insurance fraud is estimated to add as much as </a:t>
            </a:r>
            <a:r>
              <a:rPr lang="en-US" sz="4400" b="1" i="0" u="sng" dirty="0">
                <a:solidFill>
                  <a:srgbClr val="626262"/>
                </a:solidFill>
                <a:effectLst/>
                <a:latin typeface="Open Sans" panose="020B0606030504020204" pitchFamily="34" charset="0"/>
              </a:rPr>
              <a:t>$1,000</a:t>
            </a:r>
            <a:r>
              <a:rPr lang="en-US" sz="4400" i="0" dirty="0">
                <a:solidFill>
                  <a:srgbClr val="626262"/>
                </a:solidFill>
                <a:effectLst/>
                <a:latin typeface="Open Sans" panose="020B0606030504020204" pitchFamily="34" charset="0"/>
              </a:rPr>
              <a:t> to the cost of goods and services</a:t>
            </a:r>
            <a:r>
              <a:rPr lang="en-US" sz="4400" dirty="0">
                <a:solidFill>
                  <a:srgbClr val="626262"/>
                </a:solidFill>
                <a:latin typeface="Open Sans" panose="020B0606030504020204" pitchFamily="34" charset="0"/>
              </a:rPr>
              <a:t> for </a:t>
            </a:r>
            <a:r>
              <a:rPr lang="en-US" sz="4400" i="1" dirty="0">
                <a:solidFill>
                  <a:srgbClr val="626262"/>
                </a:solidFill>
                <a:latin typeface="Open Sans" panose="020B0606030504020204" pitchFamily="34" charset="0"/>
              </a:rPr>
              <a:t>each Virginian</a:t>
            </a:r>
            <a:r>
              <a:rPr lang="en-US" sz="4400" dirty="0">
                <a:solidFill>
                  <a:srgbClr val="626262"/>
                </a:solidFill>
                <a:latin typeface="Open Sans" panose="020B0606030504020204" pitchFamily="34" charset="0"/>
              </a:rPr>
              <a:t>.</a:t>
            </a:r>
          </a:p>
        </p:txBody>
      </p:sp>
    </p:spTree>
    <p:extLst>
      <p:ext uri="{BB962C8B-B14F-4D97-AF65-F5344CB8AC3E}">
        <p14:creationId xmlns:p14="http://schemas.microsoft.com/office/powerpoint/2010/main" val="114044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D67174-35D3-460A-88F3-88B8F722181D}"/>
              </a:ext>
            </a:extLst>
          </p:cNvPr>
          <p:cNvSpPr txBox="1"/>
          <p:nvPr/>
        </p:nvSpPr>
        <p:spPr>
          <a:xfrm>
            <a:off x="762000" y="489620"/>
            <a:ext cx="10820400" cy="1815882"/>
          </a:xfrm>
          <a:prstGeom prst="rect">
            <a:avLst/>
          </a:prstGeom>
          <a:noFill/>
        </p:spPr>
        <p:txBody>
          <a:bodyPr wrap="square" rtlCol="0">
            <a:spAutoFit/>
          </a:bodyPr>
          <a:lstStyle/>
          <a:p>
            <a:r>
              <a:rPr lang="en-US" sz="5600" dirty="0">
                <a:solidFill>
                  <a:srgbClr val="00A44D"/>
                </a:solidFill>
                <a:latin typeface="Mohave"/>
              </a:rPr>
              <a:t>TYPES OF INSURANCE CLAIMS VSP </a:t>
            </a:r>
            <a:r>
              <a:rPr lang="en-US" sz="5600" i="1" dirty="0">
                <a:solidFill>
                  <a:srgbClr val="00A44D"/>
                </a:solidFill>
                <a:latin typeface="Mohave"/>
              </a:rPr>
              <a:t>CAN</a:t>
            </a:r>
            <a:r>
              <a:rPr lang="en-US" sz="5600" dirty="0">
                <a:solidFill>
                  <a:srgbClr val="00A44D"/>
                </a:solidFill>
                <a:latin typeface="Mohave"/>
              </a:rPr>
              <a:t> INVESTIGATE</a:t>
            </a:r>
          </a:p>
        </p:txBody>
      </p:sp>
      <p:sp>
        <p:nvSpPr>
          <p:cNvPr id="5" name="TextBox 4">
            <a:extLst>
              <a:ext uri="{FF2B5EF4-FFF2-40B4-BE49-F238E27FC236}">
                <a16:creationId xmlns:a16="http://schemas.microsoft.com/office/drawing/2014/main" id="{44FFF5F9-C56D-4D9D-923E-FAAFE372DF77}"/>
              </a:ext>
            </a:extLst>
          </p:cNvPr>
          <p:cNvSpPr txBox="1"/>
          <p:nvPr/>
        </p:nvSpPr>
        <p:spPr>
          <a:xfrm>
            <a:off x="798443" y="1287244"/>
            <a:ext cx="11187223" cy="5570756"/>
          </a:xfrm>
          <a:prstGeom prst="rect">
            <a:avLst/>
          </a:prstGeom>
          <a:noFill/>
        </p:spPr>
        <p:txBody>
          <a:bodyPr wrap="square">
            <a:spAutoFit/>
          </a:bodyPr>
          <a:lstStyle/>
          <a:p>
            <a:pPr algn="l">
              <a:buClr>
                <a:srgbClr val="00A44D"/>
              </a:buClr>
            </a:pPr>
            <a:endParaRPr lang="en-US" sz="6000" b="1" dirty="0">
              <a:solidFill>
                <a:schemeClr val="bg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800" i="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Insurance as defined in VA Code Sections 38.2-110 through …122.2 and 38.2-124 through …132.</a:t>
            </a:r>
          </a:p>
          <a:p>
            <a:r>
              <a:rPr lang="en-US"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6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Fire			Insurrection	Explosion		Glass</a:t>
            </a: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Natural Disaster		Riot		Boiler		Personal Injury</a:t>
            </a: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Insects			Civil War		Machinery		Property</a:t>
            </a: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Blights			Epidemic		Water		Loss of Money</a:t>
            </a: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Disease			Catastrophe	Burglary		Employee Liability</a:t>
            </a: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Animals			Vandalism		Theft		Counterfeit</a:t>
            </a: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Electrical Disturbance		Mischief		Extortion		Forgery</a:t>
            </a: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Elevators			Strike		Bribery		Safe</a:t>
            </a: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Bombardment		Lockout		Threat		Vault</a:t>
            </a: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Invasion			Collapse		Kidnapping		Surety</a:t>
            </a: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Credit Against Debts		Unemployment	Motor Vehicle	Aircraft</a:t>
            </a: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Precious Stone		Marine		Bridge		Tunnel</a:t>
            </a: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Mortgage Guaranty		Legal Service	Home Protection	Homeowners</a:t>
            </a:r>
          </a:p>
          <a:p>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Commercial Multi-Peril		</a:t>
            </a:r>
            <a:r>
              <a:rPr lang="en-US" sz="1800" dirty="0" err="1">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Farmowners</a:t>
            </a:r>
            <a:r>
              <a:rPr lang="en-US" sz="18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Worker’s Compensation</a:t>
            </a:r>
            <a:endParaRPr lang="en-US" sz="2000"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5185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D67174-35D3-460A-88F3-88B8F722181D}"/>
              </a:ext>
            </a:extLst>
          </p:cNvPr>
          <p:cNvSpPr txBox="1"/>
          <p:nvPr/>
        </p:nvSpPr>
        <p:spPr>
          <a:xfrm>
            <a:off x="762000" y="489620"/>
            <a:ext cx="10820400" cy="2185214"/>
          </a:xfrm>
          <a:prstGeom prst="rect">
            <a:avLst/>
          </a:prstGeom>
          <a:noFill/>
        </p:spPr>
        <p:txBody>
          <a:bodyPr wrap="square" rtlCol="0">
            <a:spAutoFit/>
          </a:bodyPr>
          <a:lstStyle/>
          <a:p>
            <a:r>
              <a:rPr lang="en-US" sz="5600" dirty="0">
                <a:solidFill>
                  <a:srgbClr val="00A44D"/>
                </a:solidFill>
                <a:latin typeface="Mohave"/>
              </a:rPr>
              <a:t>TYPES OF INSURANCE CLAIMS VSP </a:t>
            </a:r>
            <a:r>
              <a:rPr lang="en-US" sz="5600" i="1" dirty="0">
                <a:solidFill>
                  <a:srgbClr val="00A44D"/>
                </a:solidFill>
                <a:latin typeface="Mohave"/>
              </a:rPr>
              <a:t>CANNOT</a:t>
            </a:r>
            <a:r>
              <a:rPr lang="en-US" sz="5600" dirty="0">
                <a:solidFill>
                  <a:srgbClr val="00A44D"/>
                </a:solidFill>
                <a:latin typeface="Mohave"/>
              </a:rPr>
              <a:t> INVESTIGATE</a:t>
            </a:r>
          </a:p>
          <a:p>
            <a:r>
              <a:rPr lang="en-US" i="1" dirty="0">
                <a:solidFill>
                  <a:schemeClr val="tx1">
                    <a:lumMod val="50000"/>
                  </a:schemeClr>
                </a:solidFill>
                <a:latin typeface="Mohave"/>
              </a:rPr>
              <a:t>  VA Code Section 52-36 – Definition of “Insurance Fraud” - Exclusions</a:t>
            </a:r>
          </a:p>
        </p:txBody>
      </p:sp>
      <p:sp>
        <p:nvSpPr>
          <p:cNvPr id="5" name="TextBox 4">
            <a:extLst>
              <a:ext uri="{FF2B5EF4-FFF2-40B4-BE49-F238E27FC236}">
                <a16:creationId xmlns:a16="http://schemas.microsoft.com/office/drawing/2014/main" id="{44FFF5F9-C56D-4D9D-923E-FAAFE372DF77}"/>
              </a:ext>
            </a:extLst>
          </p:cNvPr>
          <p:cNvSpPr txBox="1"/>
          <p:nvPr/>
        </p:nvSpPr>
        <p:spPr>
          <a:xfrm>
            <a:off x="787078" y="1408165"/>
            <a:ext cx="10196623" cy="5423792"/>
          </a:xfrm>
          <a:prstGeom prst="rect">
            <a:avLst/>
          </a:prstGeom>
          <a:noFill/>
        </p:spPr>
        <p:txBody>
          <a:bodyPr wrap="square">
            <a:spAutoFit/>
          </a:bodyPr>
          <a:lstStyle/>
          <a:p>
            <a:pPr algn="l">
              <a:buClr>
                <a:srgbClr val="00A44D"/>
              </a:buClr>
            </a:pPr>
            <a:endParaRPr lang="en-US" sz="6000" b="1" dirty="0">
              <a:solidFill>
                <a:srgbClr val="626262"/>
              </a:solidFill>
              <a:latin typeface="Open Sans" panose="020B0606030504020204" pitchFamily="34" charset="0"/>
            </a:endParaRPr>
          </a:p>
          <a:p>
            <a:pPr algn="l">
              <a:lnSpc>
                <a:spcPct val="150000"/>
              </a:lnSpc>
              <a:buClr>
                <a:srgbClr val="00A44D"/>
              </a:buClr>
            </a:pPr>
            <a:r>
              <a:rPr lang="en-US" sz="6600" b="1" i="0" dirty="0">
                <a:solidFill>
                  <a:srgbClr val="626262"/>
                </a:solidFill>
                <a:effectLst/>
                <a:latin typeface="Open Sans" panose="020B0606030504020204" pitchFamily="34" charset="0"/>
              </a:rPr>
              <a:t>Life Insurance</a:t>
            </a:r>
          </a:p>
          <a:p>
            <a:pPr algn="l">
              <a:lnSpc>
                <a:spcPct val="150000"/>
              </a:lnSpc>
              <a:buClr>
                <a:srgbClr val="00A44D"/>
              </a:buClr>
            </a:pPr>
            <a:r>
              <a:rPr lang="en-US" sz="6600" b="1" dirty="0">
                <a:solidFill>
                  <a:srgbClr val="626262"/>
                </a:solidFill>
                <a:latin typeface="Open Sans" panose="020B0606030504020204" pitchFamily="34" charset="0"/>
              </a:rPr>
              <a:t>Title Insurance</a:t>
            </a:r>
            <a:endParaRPr lang="en-US" sz="6600" b="1" i="0" dirty="0">
              <a:solidFill>
                <a:srgbClr val="626262"/>
              </a:solidFill>
              <a:effectLst/>
              <a:latin typeface="Open Sans" panose="020B0606030504020204" pitchFamily="34" charset="0"/>
            </a:endParaRPr>
          </a:p>
          <a:p>
            <a:pPr algn="l">
              <a:lnSpc>
                <a:spcPct val="150000"/>
              </a:lnSpc>
              <a:buClr>
                <a:srgbClr val="00A44D"/>
              </a:buClr>
            </a:pPr>
            <a:r>
              <a:rPr lang="en-US" sz="6600" b="1" i="0" dirty="0">
                <a:solidFill>
                  <a:srgbClr val="626262"/>
                </a:solidFill>
                <a:effectLst/>
                <a:latin typeface="Open Sans" panose="020B0606030504020204" pitchFamily="34" charset="0"/>
              </a:rPr>
              <a:t>Health Care Insurance</a:t>
            </a:r>
            <a:endParaRPr lang="en-US" sz="6600" b="1" i="0"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2787534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E6B83-AEAB-E005-97EF-222220E025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F3B1B11-DF86-43AC-6E7E-2B3F3C88BAA9}"/>
              </a:ext>
            </a:extLst>
          </p:cNvPr>
          <p:cNvSpPr txBox="1"/>
          <p:nvPr/>
        </p:nvSpPr>
        <p:spPr>
          <a:xfrm>
            <a:off x="762000" y="489620"/>
            <a:ext cx="10820400" cy="1692771"/>
          </a:xfrm>
          <a:prstGeom prst="rect">
            <a:avLst/>
          </a:prstGeom>
          <a:noFill/>
        </p:spPr>
        <p:txBody>
          <a:bodyPr wrap="square" rtlCol="0">
            <a:spAutoFit/>
          </a:bodyPr>
          <a:lstStyle/>
          <a:p>
            <a:r>
              <a:rPr lang="en-US" sz="5600" dirty="0">
                <a:solidFill>
                  <a:srgbClr val="00A44D"/>
                </a:solidFill>
                <a:latin typeface="Mohave"/>
              </a:rPr>
              <a:t>THIS ALSO MEANS THAT…</a:t>
            </a:r>
          </a:p>
          <a:p>
            <a:r>
              <a:rPr lang="en-US" i="1" dirty="0">
                <a:solidFill>
                  <a:schemeClr val="tx1">
                    <a:lumMod val="50000"/>
                  </a:schemeClr>
                </a:solidFill>
                <a:latin typeface="Mohave"/>
              </a:rPr>
              <a:t>  VA Code Section 52-36 – Definition of “Insurance Fraud” – Exclusions</a:t>
            </a:r>
          </a:p>
          <a:p>
            <a:r>
              <a:rPr lang="en-US" i="1" dirty="0">
                <a:solidFill>
                  <a:schemeClr val="tx1">
                    <a:lumMod val="50000"/>
                  </a:schemeClr>
                </a:solidFill>
                <a:latin typeface="Mohave"/>
              </a:rPr>
              <a:t>             … continued…</a:t>
            </a:r>
          </a:p>
        </p:txBody>
      </p:sp>
      <p:sp>
        <p:nvSpPr>
          <p:cNvPr id="5" name="TextBox 4">
            <a:extLst>
              <a:ext uri="{FF2B5EF4-FFF2-40B4-BE49-F238E27FC236}">
                <a16:creationId xmlns:a16="http://schemas.microsoft.com/office/drawing/2014/main" id="{EFE9D21A-6F5C-4C33-C032-C1A9649F4A4D}"/>
              </a:ext>
            </a:extLst>
          </p:cNvPr>
          <p:cNvSpPr txBox="1"/>
          <p:nvPr/>
        </p:nvSpPr>
        <p:spPr>
          <a:xfrm>
            <a:off x="787078" y="1408165"/>
            <a:ext cx="10196623" cy="5423792"/>
          </a:xfrm>
          <a:prstGeom prst="rect">
            <a:avLst/>
          </a:prstGeom>
          <a:noFill/>
        </p:spPr>
        <p:txBody>
          <a:bodyPr wrap="square">
            <a:spAutoFit/>
          </a:bodyPr>
          <a:lstStyle/>
          <a:p>
            <a:pPr algn="l">
              <a:buClr>
                <a:srgbClr val="00A44D"/>
              </a:buClr>
            </a:pPr>
            <a:endParaRPr lang="en-US" sz="6000" b="1" dirty="0">
              <a:solidFill>
                <a:srgbClr val="626262"/>
              </a:solidFill>
              <a:latin typeface="Open Sans" panose="020B0606030504020204" pitchFamily="34" charset="0"/>
            </a:endParaRPr>
          </a:p>
          <a:p>
            <a:pPr algn="l">
              <a:lnSpc>
                <a:spcPct val="150000"/>
              </a:lnSpc>
              <a:buClr>
                <a:srgbClr val="00A44D"/>
              </a:buClr>
            </a:pPr>
            <a:r>
              <a:rPr lang="en-US" sz="6600" b="1" i="0" dirty="0">
                <a:solidFill>
                  <a:srgbClr val="626262"/>
                </a:solidFill>
                <a:effectLst/>
                <a:latin typeface="Open Sans" panose="020B0606030504020204" pitchFamily="34" charset="0"/>
              </a:rPr>
              <a:t>Life Insurance</a:t>
            </a:r>
          </a:p>
          <a:p>
            <a:pPr algn="l">
              <a:lnSpc>
                <a:spcPct val="150000"/>
              </a:lnSpc>
              <a:buClr>
                <a:srgbClr val="00A44D"/>
              </a:buClr>
            </a:pPr>
            <a:r>
              <a:rPr lang="en-US" sz="6600" b="1" dirty="0">
                <a:solidFill>
                  <a:srgbClr val="626262"/>
                </a:solidFill>
                <a:latin typeface="Open Sans" panose="020B0606030504020204" pitchFamily="34" charset="0"/>
              </a:rPr>
              <a:t>Title Insurance</a:t>
            </a:r>
            <a:endParaRPr lang="en-US" sz="6600" b="1" i="0" dirty="0">
              <a:solidFill>
                <a:srgbClr val="626262"/>
              </a:solidFill>
              <a:effectLst/>
              <a:latin typeface="Open Sans" panose="020B0606030504020204" pitchFamily="34" charset="0"/>
            </a:endParaRPr>
          </a:p>
          <a:p>
            <a:pPr algn="l">
              <a:lnSpc>
                <a:spcPct val="150000"/>
              </a:lnSpc>
              <a:buClr>
                <a:srgbClr val="00A44D"/>
              </a:buClr>
            </a:pPr>
            <a:r>
              <a:rPr lang="en-US" sz="6600" b="1" i="0" dirty="0">
                <a:solidFill>
                  <a:srgbClr val="626262"/>
                </a:solidFill>
                <a:effectLst/>
                <a:latin typeface="Open Sans" panose="020B0606030504020204" pitchFamily="34" charset="0"/>
              </a:rPr>
              <a:t>Health Insurance</a:t>
            </a:r>
            <a:endParaRPr lang="en-US" sz="6600" b="1" i="0" dirty="0">
              <a:solidFill>
                <a:srgbClr val="595959"/>
              </a:solidFill>
              <a:effectLst/>
              <a:latin typeface="Open Sans" panose="020B0606030504020204" pitchFamily="34" charset="0"/>
            </a:endParaRPr>
          </a:p>
        </p:txBody>
      </p:sp>
      <p:sp>
        <p:nvSpPr>
          <p:cNvPr id="2" name="TextBox 1">
            <a:extLst>
              <a:ext uri="{FF2B5EF4-FFF2-40B4-BE49-F238E27FC236}">
                <a16:creationId xmlns:a16="http://schemas.microsoft.com/office/drawing/2014/main" id="{C3605908-4FE1-8ED2-259F-88A85595602B}"/>
              </a:ext>
            </a:extLst>
          </p:cNvPr>
          <p:cNvSpPr txBox="1"/>
          <p:nvPr/>
        </p:nvSpPr>
        <p:spPr>
          <a:xfrm>
            <a:off x="7848600" y="2731604"/>
            <a:ext cx="3944410" cy="2554545"/>
          </a:xfrm>
          <a:prstGeom prst="rect">
            <a:avLst/>
          </a:prstGeom>
          <a:noFill/>
        </p:spPr>
        <p:txBody>
          <a:bodyPr wrap="square">
            <a:spAutoFit/>
          </a:bodyPr>
          <a:lstStyle/>
          <a:p>
            <a:pPr algn="l">
              <a:buClr>
                <a:srgbClr val="00A44D"/>
              </a:buClr>
            </a:pPr>
            <a:r>
              <a:rPr lang="en-US" sz="4000" i="1" dirty="0">
                <a:solidFill>
                  <a:srgbClr val="626262"/>
                </a:solidFill>
                <a:latin typeface="Open Sans" panose="020B0606030504020204" pitchFamily="34" charset="0"/>
              </a:rPr>
              <a:t>These carriers do not pay into the Insurance Fraud Fund!</a:t>
            </a:r>
            <a:endParaRPr lang="en-US" sz="4400" i="1"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1934200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D67174-35D3-460A-88F3-88B8F722181D}"/>
              </a:ext>
            </a:extLst>
          </p:cNvPr>
          <p:cNvSpPr txBox="1"/>
          <p:nvPr/>
        </p:nvSpPr>
        <p:spPr>
          <a:xfrm>
            <a:off x="762000" y="489620"/>
            <a:ext cx="10820400" cy="1815882"/>
          </a:xfrm>
          <a:prstGeom prst="rect">
            <a:avLst/>
          </a:prstGeom>
          <a:noFill/>
        </p:spPr>
        <p:txBody>
          <a:bodyPr wrap="square" rtlCol="0">
            <a:spAutoFit/>
          </a:bodyPr>
          <a:lstStyle/>
          <a:p>
            <a:r>
              <a:rPr lang="en-US" sz="5600" dirty="0">
                <a:solidFill>
                  <a:srgbClr val="00A44D"/>
                </a:solidFill>
                <a:latin typeface="Mohave"/>
              </a:rPr>
              <a:t>TYPES OF INSURANCE CLAIMS VSP</a:t>
            </a:r>
          </a:p>
          <a:p>
            <a:r>
              <a:rPr lang="en-US" sz="5600" i="1" dirty="0">
                <a:solidFill>
                  <a:srgbClr val="00A44D"/>
                </a:solidFill>
                <a:latin typeface="Mohave"/>
              </a:rPr>
              <a:t>TYPICALLY</a:t>
            </a:r>
            <a:r>
              <a:rPr lang="en-US" sz="5600" dirty="0">
                <a:solidFill>
                  <a:srgbClr val="00A44D"/>
                </a:solidFill>
                <a:latin typeface="Mohave"/>
              </a:rPr>
              <a:t> INVESTIGATES</a:t>
            </a:r>
          </a:p>
        </p:txBody>
      </p:sp>
      <p:sp>
        <p:nvSpPr>
          <p:cNvPr id="5" name="TextBox 4">
            <a:extLst>
              <a:ext uri="{FF2B5EF4-FFF2-40B4-BE49-F238E27FC236}">
                <a16:creationId xmlns:a16="http://schemas.microsoft.com/office/drawing/2014/main" id="{44FFF5F9-C56D-4D9D-923E-FAAFE372DF77}"/>
              </a:ext>
            </a:extLst>
          </p:cNvPr>
          <p:cNvSpPr txBox="1"/>
          <p:nvPr/>
        </p:nvSpPr>
        <p:spPr>
          <a:xfrm>
            <a:off x="776177" y="1524000"/>
            <a:ext cx="10196623" cy="5416868"/>
          </a:xfrm>
          <a:prstGeom prst="rect">
            <a:avLst/>
          </a:prstGeom>
          <a:noFill/>
        </p:spPr>
        <p:txBody>
          <a:bodyPr wrap="square">
            <a:spAutoFit/>
          </a:bodyPr>
          <a:lstStyle/>
          <a:p>
            <a:pPr algn="l">
              <a:buClr>
                <a:srgbClr val="00A44D"/>
              </a:buClr>
            </a:pPr>
            <a:endParaRPr lang="en-US" sz="6000" b="1" dirty="0">
              <a:solidFill>
                <a:srgbClr val="626262"/>
              </a:solidFill>
              <a:latin typeface="Open Sans" panose="020B0606030504020204" pitchFamily="34" charset="0"/>
            </a:endParaRPr>
          </a:p>
          <a:p>
            <a:pPr algn="l">
              <a:buClr>
                <a:srgbClr val="00A44D"/>
              </a:buClr>
            </a:pPr>
            <a:r>
              <a:rPr lang="en-US" sz="3200" b="1" i="0" dirty="0">
                <a:solidFill>
                  <a:srgbClr val="626262"/>
                </a:solidFill>
                <a:effectLst/>
                <a:latin typeface="Open Sans" panose="020B0606030504020204" pitchFamily="34" charset="0"/>
              </a:rPr>
              <a:t>Property Fraud</a:t>
            </a:r>
          </a:p>
          <a:p>
            <a:pPr marL="457200" indent="-457200" algn="l">
              <a:buClr>
                <a:srgbClr val="00A44D"/>
              </a:buClr>
              <a:buFont typeface="Arial" panose="020B0604020202020204" pitchFamily="34" charset="0"/>
              <a:buChar char="•"/>
            </a:pPr>
            <a:r>
              <a:rPr lang="en-US" b="0" i="0" dirty="0">
                <a:solidFill>
                  <a:srgbClr val="626262"/>
                </a:solidFill>
                <a:effectLst/>
                <a:latin typeface="Open Sans" panose="020B0606030504020204" pitchFamily="34" charset="0"/>
              </a:rPr>
              <a:t>Overstating the amount of damage to one’s home, car or other property.</a:t>
            </a:r>
          </a:p>
          <a:p>
            <a:pPr algn="l">
              <a:buClr>
                <a:srgbClr val="00A44D"/>
              </a:buClr>
            </a:pPr>
            <a:endParaRPr lang="en-US" sz="700" b="0" i="0" dirty="0">
              <a:solidFill>
                <a:srgbClr val="626262"/>
              </a:solidFill>
              <a:effectLst/>
              <a:latin typeface="Open Sans" panose="020B0606030504020204" pitchFamily="34" charset="0"/>
            </a:endParaRPr>
          </a:p>
          <a:p>
            <a:pPr algn="l">
              <a:buClr>
                <a:srgbClr val="00A44D"/>
              </a:buClr>
            </a:pPr>
            <a:r>
              <a:rPr lang="en-US" sz="3200" b="1" i="0" dirty="0">
                <a:solidFill>
                  <a:srgbClr val="626262"/>
                </a:solidFill>
                <a:effectLst/>
                <a:latin typeface="Open Sans" panose="020B0606030504020204" pitchFamily="34" charset="0"/>
              </a:rPr>
              <a:t>Casualty Fraud</a:t>
            </a:r>
          </a:p>
          <a:p>
            <a:pPr marL="457200" indent="-457200" algn="l">
              <a:buClr>
                <a:srgbClr val="00A44D"/>
              </a:buClr>
              <a:buFont typeface="Arial" panose="020B0604020202020204" pitchFamily="34" charset="0"/>
              <a:buChar char="•"/>
            </a:pPr>
            <a:r>
              <a:rPr lang="en-US" dirty="0">
                <a:solidFill>
                  <a:srgbClr val="626262"/>
                </a:solidFill>
                <a:latin typeface="Open Sans" panose="020B0606030504020204" pitchFamily="34" charset="0"/>
              </a:rPr>
              <a:t>F</a:t>
            </a:r>
            <a:r>
              <a:rPr lang="en-US" b="0" i="0" dirty="0">
                <a:solidFill>
                  <a:srgbClr val="626262"/>
                </a:solidFill>
                <a:effectLst/>
                <a:latin typeface="Open Sans" panose="020B0606030504020204" pitchFamily="34" charset="0"/>
              </a:rPr>
              <a:t>aking or exaggerating an accident or injury to gain money from insurance providers.</a:t>
            </a:r>
          </a:p>
          <a:p>
            <a:pPr algn="l">
              <a:buClr>
                <a:srgbClr val="00A44D"/>
              </a:buClr>
            </a:pPr>
            <a:endParaRPr lang="en-US" sz="700" dirty="0">
              <a:solidFill>
                <a:srgbClr val="626262"/>
              </a:solidFill>
              <a:latin typeface="Open Sans" panose="020B0606030504020204" pitchFamily="34" charset="0"/>
            </a:endParaRPr>
          </a:p>
          <a:p>
            <a:pPr algn="l">
              <a:buClr>
                <a:srgbClr val="00A44D"/>
              </a:buClr>
            </a:pPr>
            <a:r>
              <a:rPr lang="en-US" sz="3200" b="1" i="0" dirty="0">
                <a:solidFill>
                  <a:srgbClr val="626262"/>
                </a:solidFill>
                <a:effectLst/>
                <a:latin typeface="Open Sans" panose="020B0606030504020204" pitchFamily="34" charset="0"/>
              </a:rPr>
              <a:t>Workers’ Compensation Fraud</a:t>
            </a:r>
          </a:p>
          <a:p>
            <a:pPr marL="457200" indent="-457200" algn="l">
              <a:buClr>
                <a:srgbClr val="00A44D"/>
              </a:buClr>
              <a:buFont typeface="Arial" panose="020B0604020202020204" pitchFamily="34" charset="0"/>
              <a:buChar char="•"/>
            </a:pPr>
            <a:r>
              <a:rPr lang="en-US" b="0" i="0" dirty="0">
                <a:solidFill>
                  <a:srgbClr val="626262"/>
                </a:solidFill>
                <a:effectLst/>
                <a:latin typeface="Open Sans" panose="020B0606030504020204" pitchFamily="34" charset="0"/>
              </a:rPr>
              <a:t>Making claims about a work-related injury that either didn’t happen at all or occurred away from the workplace.</a:t>
            </a:r>
            <a:br>
              <a:rPr lang="en-US" dirty="0"/>
            </a:br>
            <a:endParaRPr lang="en-US" sz="3200" b="1" i="0"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3266654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9220200" y="6395378"/>
            <a:ext cx="3153679" cy="286048"/>
          </a:xfrm>
          <a:noFill/>
        </p:spPr>
        <p:txBody>
          <a:bodyPr/>
          <a:lstStyle/>
          <a:p>
            <a:pPr algn="ctr" defTabSz="914184">
              <a:defRPr/>
            </a:pPr>
            <a:r>
              <a:rPr lang="en-US" sz="1400" i="1" dirty="0">
                <a:latin typeface="Open Sans" panose="020B0606030504020204" pitchFamily="34" charset="0"/>
                <a:ea typeface="Open Sans" panose="020B0606030504020204" pitchFamily="34" charset="0"/>
                <a:cs typeface="Open Sans" panose="020B0606030504020204" pitchFamily="34" charset="0"/>
              </a:rPr>
              <a:t>Revised -  July 1, 2023</a:t>
            </a:r>
          </a:p>
        </p:txBody>
      </p:sp>
      <p:cxnSp>
        <p:nvCxnSpPr>
          <p:cNvPr id="2074" name="_s3094"/>
          <p:cNvCxnSpPr>
            <a:cxnSpLocks noChangeShapeType="1"/>
          </p:cNvCxnSpPr>
          <p:nvPr/>
        </p:nvCxnSpPr>
        <p:spPr bwMode="auto">
          <a:xfrm rot="10800000" flipH="1">
            <a:off x="3480248" y="2046451"/>
            <a:ext cx="1510333" cy="480561"/>
          </a:xfrm>
          <a:prstGeom prst="bentConnector5">
            <a:avLst>
              <a:gd name="adj1" fmla="val -16667"/>
              <a:gd name="adj2" fmla="val 1288634"/>
              <a:gd name="adj3" fmla="val 95370"/>
            </a:avLst>
          </a:prstGeom>
          <a:noFill/>
          <a:ln w="28575">
            <a:noFill/>
            <a:miter lim="800000"/>
            <a:headEnd/>
            <a:tailEnd/>
          </a:ln>
        </p:spPr>
      </p:cxnSp>
      <p:sp>
        <p:nvSpPr>
          <p:cNvPr id="2089" name="_s3126"/>
          <p:cNvSpPr>
            <a:spLocks noChangeArrowheads="1"/>
          </p:cNvSpPr>
          <p:nvPr/>
        </p:nvSpPr>
        <p:spPr bwMode="auto">
          <a:xfrm>
            <a:off x="5099358" y="2159185"/>
            <a:ext cx="1993283" cy="604478"/>
          </a:xfrm>
          <a:prstGeom prst="roundRect">
            <a:avLst>
              <a:gd name="adj" fmla="val 16667"/>
            </a:avLst>
          </a:prstGeom>
          <a:noFill/>
          <a:ln>
            <a:solidFill>
              <a:schemeClr val="tx1"/>
            </a:solidFill>
            <a:headEnd/>
            <a:tailEnd/>
          </a:ln>
        </p:spPr>
        <p:style>
          <a:lnRef idx="1">
            <a:schemeClr val="dk1"/>
          </a:lnRef>
          <a:fillRef idx="2">
            <a:schemeClr val="dk1"/>
          </a:fillRef>
          <a:effectRef idx="1">
            <a:schemeClr val="dk1"/>
          </a:effectRef>
          <a:fontRef idx="minor">
            <a:schemeClr val="dk1"/>
          </a:fontRef>
        </p:style>
        <p:txBody>
          <a:bodyPr wrap="none" lIns="0" tIns="0" rIns="0" bIns="0" anchor="ctr"/>
          <a:lstStyle/>
          <a:p>
            <a:pPr algn="ctr" defTabSz="870083"/>
            <a:endPar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defTabSz="870083"/>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SUPERINTENDENT</a:t>
            </a:r>
          </a:p>
          <a:p>
            <a:pPr algn="ctr" defTabSz="870083"/>
            <a:endParaRPr lang="en-US" sz="9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90" name="_s3127"/>
          <p:cNvSpPr>
            <a:spLocks noChangeArrowheads="1"/>
          </p:cNvSpPr>
          <p:nvPr/>
        </p:nvSpPr>
        <p:spPr bwMode="auto">
          <a:xfrm>
            <a:off x="8210259" y="3640910"/>
            <a:ext cx="1853591" cy="892470"/>
          </a:xfrm>
          <a:prstGeom prst="roundRect">
            <a:avLst>
              <a:gd name="adj" fmla="val 16667"/>
            </a:avLst>
          </a:prstGeom>
          <a:noFill/>
          <a:ln w="9525">
            <a:solidFill>
              <a:schemeClr val="tx1"/>
            </a:solidFill>
            <a:round/>
            <a:headEnd/>
            <a:tailEnd/>
          </a:ln>
        </p:spPr>
        <p:txBody>
          <a:bodyPr wrap="none" lIns="0" tIns="0" rIns="0" bIns="0" anchor="ctr"/>
          <a:lstStyle/>
          <a:p>
            <a:pPr algn="ctr" defTabSz="870083"/>
            <a:r>
              <a:rPr lang="en-US" sz="1200" b="1" dirty="0">
                <a:latin typeface="Open Sans" panose="020B0606030504020204" pitchFamily="34" charset="0"/>
                <a:ea typeface="Open Sans" panose="020B0606030504020204" pitchFamily="34" charset="0"/>
                <a:cs typeface="Open Sans" panose="020B0606030504020204" pitchFamily="34" charset="0"/>
              </a:rPr>
              <a:t>BUREAU OF</a:t>
            </a:r>
          </a:p>
          <a:p>
            <a:pPr algn="ctr" defTabSz="870083"/>
            <a:r>
              <a:rPr lang="en-US" sz="1200" b="1" dirty="0">
                <a:latin typeface="Open Sans" panose="020B0606030504020204" pitchFamily="34" charset="0"/>
                <a:ea typeface="Open Sans" panose="020B0606030504020204" pitchFamily="34" charset="0"/>
                <a:cs typeface="Open Sans" panose="020B0606030504020204" pitchFamily="34" charset="0"/>
              </a:rPr>
              <a:t>STRATEGIC</a:t>
            </a:r>
          </a:p>
          <a:p>
            <a:pPr algn="ctr" defTabSz="870083"/>
            <a:r>
              <a:rPr lang="en-US" sz="1200" b="1" dirty="0">
                <a:latin typeface="Open Sans" panose="020B0606030504020204" pitchFamily="34" charset="0"/>
                <a:ea typeface="Open Sans" panose="020B0606030504020204" pitchFamily="34" charset="0"/>
                <a:cs typeface="Open Sans" panose="020B0606030504020204" pitchFamily="34" charset="0"/>
              </a:rPr>
              <a:t>GOVERNANCE</a:t>
            </a:r>
          </a:p>
        </p:txBody>
      </p:sp>
      <p:sp>
        <p:nvSpPr>
          <p:cNvPr id="2091" name="_s3128"/>
          <p:cNvSpPr>
            <a:spLocks noChangeArrowheads="1"/>
          </p:cNvSpPr>
          <p:nvPr/>
        </p:nvSpPr>
        <p:spPr bwMode="auto">
          <a:xfrm>
            <a:off x="6178037" y="3640910"/>
            <a:ext cx="1853591" cy="892470"/>
          </a:xfrm>
          <a:prstGeom prst="roundRect">
            <a:avLst>
              <a:gd name="adj" fmla="val 11758"/>
            </a:avLst>
          </a:prstGeom>
          <a:noFill/>
          <a:ln w="9525">
            <a:solidFill>
              <a:schemeClr val="tx1"/>
            </a:solidFill>
            <a:round/>
            <a:headEnd/>
            <a:tailEnd/>
          </a:ln>
        </p:spPr>
        <p:txBody>
          <a:bodyPr wrap="none" lIns="0" tIns="0" rIns="0" bIns="0" anchor="ctr"/>
          <a:lstStyle/>
          <a:p>
            <a:pPr algn="ctr" defTabSz="870083"/>
            <a:r>
              <a:rPr lang="en-US" sz="1200" b="1" dirty="0">
                <a:latin typeface="Open Sans" panose="020B0606030504020204" pitchFamily="34" charset="0"/>
                <a:ea typeface="Open Sans" panose="020B0606030504020204" pitchFamily="34" charset="0"/>
                <a:cs typeface="Open Sans" panose="020B0606030504020204" pitchFamily="34" charset="0"/>
              </a:rPr>
              <a:t>BUREAU OF</a:t>
            </a:r>
          </a:p>
          <a:p>
            <a:pPr algn="ctr" defTabSz="870083"/>
            <a:r>
              <a:rPr lang="en-US" sz="1200" b="1" dirty="0">
                <a:latin typeface="Open Sans" panose="020B0606030504020204" pitchFamily="34" charset="0"/>
                <a:ea typeface="Open Sans" panose="020B0606030504020204" pitchFamily="34" charset="0"/>
                <a:cs typeface="Open Sans" panose="020B0606030504020204" pitchFamily="34" charset="0"/>
              </a:rPr>
              <a:t>ADMINISTRATIVE AND</a:t>
            </a:r>
          </a:p>
          <a:p>
            <a:pPr algn="ctr" defTabSz="870083"/>
            <a:r>
              <a:rPr lang="en-US" sz="1200" b="1" dirty="0">
                <a:latin typeface="Open Sans" panose="020B0606030504020204" pitchFamily="34" charset="0"/>
                <a:ea typeface="Open Sans" panose="020B0606030504020204" pitchFamily="34" charset="0"/>
                <a:cs typeface="Open Sans" panose="020B0606030504020204" pitchFamily="34" charset="0"/>
              </a:rPr>
              <a:t>SUPPORT SERVICES</a:t>
            </a:r>
          </a:p>
        </p:txBody>
      </p:sp>
      <p:sp>
        <p:nvSpPr>
          <p:cNvPr id="2093" name="_s3130"/>
          <p:cNvSpPr>
            <a:spLocks noChangeArrowheads="1"/>
          </p:cNvSpPr>
          <p:nvPr/>
        </p:nvSpPr>
        <p:spPr bwMode="auto">
          <a:xfrm>
            <a:off x="2113595" y="3640910"/>
            <a:ext cx="1853591" cy="892470"/>
          </a:xfrm>
          <a:prstGeom prst="roundRect">
            <a:avLst>
              <a:gd name="adj" fmla="val 16667"/>
            </a:avLst>
          </a:prstGeom>
          <a:noFill/>
          <a:ln w="9525">
            <a:solidFill>
              <a:schemeClr val="tx1"/>
            </a:solidFill>
            <a:round/>
            <a:headEnd/>
            <a:tailEnd/>
          </a:ln>
        </p:spPr>
        <p:txBody>
          <a:bodyPr wrap="none" lIns="0" tIns="0" rIns="0" bIns="0" anchor="ctr"/>
          <a:lstStyle/>
          <a:p>
            <a:pPr algn="ctr" defTabSz="870083"/>
            <a:r>
              <a:rPr lang="en-US" sz="1200" b="1" dirty="0">
                <a:latin typeface="Open Sans" panose="020B0606030504020204" pitchFamily="34" charset="0"/>
                <a:ea typeface="Open Sans" panose="020B0606030504020204" pitchFamily="34" charset="0"/>
                <a:cs typeface="Open Sans" panose="020B0606030504020204" pitchFamily="34" charset="0"/>
              </a:rPr>
              <a:t>BUREAU OF</a:t>
            </a:r>
          </a:p>
          <a:p>
            <a:pPr algn="ctr" defTabSz="870083"/>
            <a:r>
              <a:rPr lang="en-US" sz="1200" b="1" dirty="0">
                <a:latin typeface="Open Sans" panose="020B0606030504020204" pitchFamily="34" charset="0"/>
                <a:ea typeface="Open Sans" panose="020B0606030504020204" pitchFamily="34" charset="0"/>
                <a:cs typeface="Open Sans" panose="020B0606030504020204" pitchFamily="34" charset="0"/>
              </a:rPr>
              <a:t>CRIMINAL</a:t>
            </a:r>
          </a:p>
          <a:p>
            <a:pPr algn="ctr" defTabSz="870083"/>
            <a:r>
              <a:rPr lang="en-US" sz="1200" b="1" dirty="0">
                <a:latin typeface="Open Sans" panose="020B0606030504020204" pitchFamily="34" charset="0"/>
                <a:ea typeface="Open Sans" panose="020B0606030504020204" pitchFamily="34" charset="0"/>
                <a:cs typeface="Open Sans" panose="020B0606030504020204" pitchFamily="34" charset="0"/>
              </a:rPr>
              <a:t>INVESTIGATION</a:t>
            </a:r>
          </a:p>
        </p:txBody>
      </p:sp>
      <p:sp>
        <p:nvSpPr>
          <p:cNvPr id="2121" name="_s3161"/>
          <p:cNvSpPr>
            <a:spLocks noChangeArrowheads="1"/>
          </p:cNvSpPr>
          <p:nvPr/>
        </p:nvSpPr>
        <p:spPr bwMode="auto">
          <a:xfrm>
            <a:off x="4145816" y="3640910"/>
            <a:ext cx="1853591" cy="892470"/>
          </a:xfrm>
          <a:prstGeom prst="roundRect">
            <a:avLst/>
          </a:prstGeom>
          <a:noFill/>
          <a:ln w="9525">
            <a:solidFill>
              <a:schemeClr val="tx1"/>
            </a:solidFill>
            <a:round/>
            <a:headEnd/>
            <a:tailEnd/>
          </a:ln>
        </p:spPr>
        <p:txBody>
          <a:bodyPr wrap="none" lIns="0" tIns="0" rIns="0" bIns="0" anchor="ctr"/>
          <a:lstStyle/>
          <a:p>
            <a:pPr algn="ctr" defTabSz="870083"/>
            <a:r>
              <a:rPr lang="en-US" sz="1200" b="1" dirty="0">
                <a:latin typeface="Open Sans" panose="020B0606030504020204" pitchFamily="34" charset="0"/>
                <a:ea typeface="Open Sans" panose="020B0606030504020204" pitchFamily="34" charset="0"/>
                <a:cs typeface="Open Sans" panose="020B0606030504020204" pitchFamily="34" charset="0"/>
              </a:rPr>
              <a:t>BUREAU OF</a:t>
            </a:r>
          </a:p>
          <a:p>
            <a:pPr algn="ctr" defTabSz="870083"/>
            <a:r>
              <a:rPr lang="en-US" sz="1200" b="1" dirty="0">
                <a:latin typeface="Open Sans" panose="020B0606030504020204" pitchFamily="34" charset="0"/>
                <a:ea typeface="Open Sans" panose="020B0606030504020204" pitchFamily="34" charset="0"/>
                <a:cs typeface="Open Sans" panose="020B0606030504020204" pitchFamily="34" charset="0"/>
              </a:rPr>
              <a:t>FIELD OPERATIONS</a:t>
            </a:r>
          </a:p>
        </p:txBody>
      </p:sp>
      <p:sp>
        <p:nvSpPr>
          <p:cNvPr id="2153" name="Text Box 197"/>
          <p:cNvSpPr txBox="1">
            <a:spLocks noChangeArrowheads="1"/>
          </p:cNvSpPr>
          <p:nvPr/>
        </p:nvSpPr>
        <p:spPr bwMode="auto">
          <a:xfrm>
            <a:off x="0" y="462622"/>
            <a:ext cx="12191999" cy="830997"/>
          </a:xfrm>
          <a:prstGeom prst="rect">
            <a:avLst/>
          </a:prstGeom>
          <a:noFill/>
          <a:ln w="9525">
            <a:noFill/>
            <a:miter lim="800000"/>
            <a:headEnd/>
            <a:tailEnd/>
          </a:ln>
        </p:spPr>
        <p:txBody>
          <a:bodyPr wrap="square">
            <a:spAutoFit/>
          </a:bodyPr>
          <a:lstStyle/>
          <a:p>
            <a:pPr algn="ctr" defTabSz="914184">
              <a:spcBef>
                <a:spcPct val="50000"/>
              </a:spcBef>
            </a:pPr>
            <a:r>
              <a:rPr lang="en-US" sz="4800" b="1" dirty="0">
                <a:latin typeface="Open Sans" panose="020B0606030504020204" pitchFamily="34" charset="0"/>
                <a:ea typeface="Open Sans" panose="020B0606030504020204" pitchFamily="34" charset="0"/>
                <a:cs typeface="Open Sans" panose="020B0606030504020204" pitchFamily="34" charset="0"/>
              </a:rPr>
              <a:t>ORGANIZATIONAL  CHART</a:t>
            </a:r>
          </a:p>
        </p:txBody>
      </p:sp>
      <p:cxnSp>
        <p:nvCxnSpPr>
          <p:cNvPr id="27" name="Connector: Elbow 26">
            <a:extLst>
              <a:ext uri="{FF2B5EF4-FFF2-40B4-BE49-F238E27FC236}">
                <a16:creationId xmlns:a16="http://schemas.microsoft.com/office/drawing/2014/main" id="{0090079F-78D3-6F9B-D51A-DB9D2EDFC5B8}"/>
              </a:ext>
            </a:extLst>
          </p:cNvPr>
          <p:cNvCxnSpPr>
            <a:cxnSpLocks/>
            <a:endCxn id="2093" idx="0"/>
          </p:cNvCxnSpPr>
          <p:nvPr/>
        </p:nvCxnSpPr>
        <p:spPr bwMode="auto">
          <a:xfrm rot="5400000">
            <a:off x="4132394" y="1671662"/>
            <a:ext cx="877245" cy="3061253"/>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Connector: Elbow 28">
            <a:extLst>
              <a:ext uri="{FF2B5EF4-FFF2-40B4-BE49-F238E27FC236}">
                <a16:creationId xmlns:a16="http://schemas.microsoft.com/office/drawing/2014/main" id="{7434CE94-017E-E568-F6B1-AB44E62FDA08}"/>
              </a:ext>
            </a:extLst>
          </p:cNvPr>
          <p:cNvCxnSpPr>
            <a:cxnSpLocks/>
            <a:endCxn id="2121" idx="0"/>
          </p:cNvCxnSpPr>
          <p:nvPr/>
        </p:nvCxnSpPr>
        <p:spPr bwMode="auto">
          <a:xfrm rot="5400000">
            <a:off x="5148505" y="2687772"/>
            <a:ext cx="877245" cy="1029032"/>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Connector: Elbow 31">
            <a:extLst>
              <a:ext uri="{FF2B5EF4-FFF2-40B4-BE49-F238E27FC236}">
                <a16:creationId xmlns:a16="http://schemas.microsoft.com/office/drawing/2014/main" id="{DC01BA43-9709-8257-6B6D-7FBF837E8813}"/>
              </a:ext>
            </a:extLst>
          </p:cNvPr>
          <p:cNvCxnSpPr>
            <a:cxnSpLocks/>
            <a:endCxn id="2091" idx="0"/>
          </p:cNvCxnSpPr>
          <p:nvPr/>
        </p:nvCxnSpPr>
        <p:spPr bwMode="auto">
          <a:xfrm rot="16200000" flipH="1">
            <a:off x="6164615" y="2700692"/>
            <a:ext cx="877245" cy="1003190"/>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Connector: Elbow 33">
            <a:extLst>
              <a:ext uri="{FF2B5EF4-FFF2-40B4-BE49-F238E27FC236}">
                <a16:creationId xmlns:a16="http://schemas.microsoft.com/office/drawing/2014/main" id="{0F6A6A92-3B8B-60D0-E944-E0845C84EFBA}"/>
              </a:ext>
            </a:extLst>
          </p:cNvPr>
          <p:cNvCxnSpPr>
            <a:cxnSpLocks/>
            <a:endCxn id="2090" idx="0"/>
          </p:cNvCxnSpPr>
          <p:nvPr/>
        </p:nvCxnSpPr>
        <p:spPr bwMode="auto">
          <a:xfrm rot="16200000" flipH="1">
            <a:off x="7180726" y="1684582"/>
            <a:ext cx="877245" cy="3035411"/>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sp>
        <p:nvSpPr>
          <p:cNvPr id="3" name="Rectangle: Rounded Corners 2">
            <a:extLst>
              <a:ext uri="{FF2B5EF4-FFF2-40B4-BE49-F238E27FC236}">
                <a16:creationId xmlns:a16="http://schemas.microsoft.com/office/drawing/2014/main" id="{8249AACD-DA46-44FA-2D6F-2F1EC77AF167}"/>
              </a:ext>
            </a:extLst>
          </p:cNvPr>
          <p:cNvSpPr/>
          <p:nvPr/>
        </p:nvSpPr>
        <p:spPr>
          <a:xfrm>
            <a:off x="2097582" y="3656135"/>
            <a:ext cx="1853592" cy="877246"/>
          </a:xfrm>
          <a:prstGeom prst="roundRect">
            <a:avLst/>
          </a:prstGeom>
          <a:solidFill>
            <a:srgbClr val="FFFF6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FFF5F9-C56D-4D9D-923E-FAAFE372DF77}"/>
              </a:ext>
            </a:extLst>
          </p:cNvPr>
          <p:cNvSpPr txBox="1"/>
          <p:nvPr/>
        </p:nvSpPr>
        <p:spPr>
          <a:xfrm>
            <a:off x="685800" y="2438400"/>
            <a:ext cx="11049000" cy="3477875"/>
          </a:xfrm>
          <a:prstGeom prst="rect">
            <a:avLst/>
          </a:prstGeom>
          <a:noFill/>
        </p:spPr>
        <p:txBody>
          <a:bodyPr wrap="square">
            <a:spAutoFit/>
          </a:bodyPr>
          <a:lstStyle/>
          <a:p>
            <a:pPr>
              <a:buClr>
                <a:srgbClr val="00A44D"/>
              </a:buClr>
            </a:pPr>
            <a:r>
              <a:rPr lang="en-US" sz="2800" b="1" dirty="0">
                <a:solidFill>
                  <a:srgbClr val="626262"/>
                </a:solidFill>
                <a:latin typeface="Open Sans" panose="020B0606030504020204" pitchFamily="34" charset="0"/>
              </a:rPr>
              <a:t>Cell Phone Insurance Fraud</a:t>
            </a:r>
          </a:p>
          <a:p>
            <a:pPr marL="731520" indent="-457200">
              <a:buClr>
                <a:srgbClr val="00A44D"/>
              </a:buClr>
              <a:buFont typeface="Arial" panose="020B0604020202020204" pitchFamily="34" charset="0"/>
              <a:buChar char="•"/>
            </a:pPr>
            <a:r>
              <a:rPr lang="en-US" sz="1200" dirty="0">
                <a:solidFill>
                  <a:srgbClr val="626262"/>
                </a:solidFill>
                <a:latin typeface="Open Sans" panose="020B0606030504020204" pitchFamily="34" charset="0"/>
              </a:rPr>
              <a:t>Example:  The insured files a lost phone claim but continues to make/receive calls on that phone.</a:t>
            </a:r>
          </a:p>
          <a:p>
            <a:pPr marL="731520" indent="-457200">
              <a:buClr>
                <a:srgbClr val="00A44D"/>
              </a:buClr>
              <a:buFont typeface="Arial" panose="020B0604020202020204" pitchFamily="34" charset="0"/>
              <a:buChar char="•"/>
            </a:pPr>
            <a:r>
              <a:rPr lang="en-US" sz="1200" dirty="0">
                <a:solidFill>
                  <a:srgbClr val="626262"/>
                </a:solidFill>
                <a:latin typeface="Open Sans" panose="020B0606030504020204" pitchFamily="34" charset="0"/>
              </a:rPr>
              <a:t>Without multiple occurrences it may not be worth the investigative effort.</a:t>
            </a:r>
            <a:endParaRPr lang="en-US" sz="2000" b="0" i="0" dirty="0">
              <a:solidFill>
                <a:srgbClr val="626262"/>
              </a:solidFill>
              <a:effectLst/>
              <a:latin typeface="Open Sans" panose="020B0606030504020204" pitchFamily="34" charset="0"/>
            </a:endParaRPr>
          </a:p>
          <a:p>
            <a:pPr>
              <a:buClr>
                <a:srgbClr val="00A44D"/>
              </a:buClr>
            </a:pPr>
            <a:endParaRPr lang="en-US" sz="3200" b="1" dirty="0">
              <a:solidFill>
                <a:srgbClr val="626262"/>
              </a:solidFill>
              <a:latin typeface="Open Sans" panose="020B0606030504020204" pitchFamily="34" charset="0"/>
            </a:endParaRPr>
          </a:p>
          <a:p>
            <a:pPr>
              <a:buClr>
                <a:srgbClr val="00A44D"/>
              </a:buClr>
            </a:pPr>
            <a:r>
              <a:rPr lang="en-US" sz="2800" b="1" dirty="0">
                <a:solidFill>
                  <a:srgbClr val="626262"/>
                </a:solidFill>
                <a:latin typeface="Open Sans" panose="020B0606030504020204" pitchFamily="34" charset="0"/>
              </a:rPr>
              <a:t>Selling of Fake Insurance Policies by an Agent</a:t>
            </a:r>
          </a:p>
          <a:p>
            <a:pPr marL="731520" indent="-457200">
              <a:buClr>
                <a:srgbClr val="00A44D"/>
              </a:buClr>
              <a:buFont typeface="Arial" panose="020B0604020202020204" pitchFamily="34" charset="0"/>
              <a:buChar char="•"/>
            </a:pPr>
            <a:r>
              <a:rPr lang="en-US" sz="1200" dirty="0">
                <a:solidFill>
                  <a:srgbClr val="626262"/>
                </a:solidFill>
                <a:latin typeface="Open Sans" panose="020B0606030504020204" pitchFamily="34" charset="0"/>
              </a:rPr>
              <a:t>Example:  An insurance agent licensed in Virginia but not physically located in Virginia sells fake policies and pockets the premium money.</a:t>
            </a:r>
          </a:p>
          <a:p>
            <a:pPr marL="731520" indent="-457200">
              <a:buClr>
                <a:srgbClr val="00A44D"/>
              </a:buClr>
              <a:buFont typeface="Arial" panose="020B0604020202020204" pitchFamily="34" charset="0"/>
              <a:buChar char="•"/>
            </a:pPr>
            <a:r>
              <a:rPr lang="en-US" sz="1200" dirty="0">
                <a:solidFill>
                  <a:srgbClr val="626262"/>
                </a:solidFill>
                <a:latin typeface="Open Sans" panose="020B0606030504020204" pitchFamily="34" charset="0"/>
              </a:rPr>
              <a:t>Often referred to the Bureau of Insurance; difficult to investigate as the suspect takes advantage of geography.</a:t>
            </a:r>
          </a:p>
          <a:p>
            <a:pPr marL="731520" indent="-457200">
              <a:buClr>
                <a:srgbClr val="00A44D"/>
              </a:buClr>
              <a:buFont typeface="Arial" panose="020B0604020202020204" pitchFamily="34" charset="0"/>
              <a:buChar char="•"/>
            </a:pPr>
            <a:endParaRPr lang="en-US" sz="3200" dirty="0">
              <a:solidFill>
                <a:srgbClr val="626262"/>
              </a:solidFill>
              <a:latin typeface="Open Sans" panose="020B0606030504020204" pitchFamily="34" charset="0"/>
            </a:endParaRPr>
          </a:p>
          <a:p>
            <a:pPr>
              <a:buClr>
                <a:srgbClr val="00A44D"/>
              </a:buClr>
            </a:pPr>
            <a:r>
              <a:rPr lang="en-US" sz="2800" b="1" dirty="0">
                <a:solidFill>
                  <a:srgbClr val="626262"/>
                </a:solidFill>
                <a:latin typeface="Open Sans" panose="020B0606030504020204" pitchFamily="34" charset="0"/>
              </a:rPr>
              <a:t>Inflated Repair Costs</a:t>
            </a:r>
          </a:p>
          <a:p>
            <a:pPr marL="731520" indent="-457200">
              <a:buClr>
                <a:srgbClr val="00A44D"/>
              </a:buClr>
              <a:buFont typeface="Arial" panose="020B0604020202020204" pitchFamily="34" charset="0"/>
              <a:buChar char="•"/>
            </a:pPr>
            <a:r>
              <a:rPr lang="en-US" sz="1200" dirty="0">
                <a:solidFill>
                  <a:srgbClr val="626262"/>
                </a:solidFill>
                <a:latin typeface="Open Sans" panose="020B0606030504020204" pitchFamily="34" charset="0"/>
              </a:rPr>
              <a:t>Example:  A body shop initially quotes $1,500 for a bumper repair, then increases that charge to $11,000 on the final bill.</a:t>
            </a:r>
          </a:p>
          <a:p>
            <a:pPr marL="731520" indent="-457200">
              <a:buClr>
                <a:srgbClr val="00A44D"/>
              </a:buClr>
              <a:buFont typeface="Arial" panose="020B0604020202020204" pitchFamily="34" charset="0"/>
              <a:buChar char="•"/>
            </a:pPr>
            <a:r>
              <a:rPr lang="en-US" sz="1200" dirty="0">
                <a:solidFill>
                  <a:srgbClr val="626262"/>
                </a:solidFill>
                <a:latin typeface="Open Sans" panose="020B0606030504020204" pitchFamily="34" charset="0"/>
              </a:rPr>
              <a:t>The scope, quality, or quantity of work is difficult to prove.</a:t>
            </a:r>
          </a:p>
        </p:txBody>
      </p:sp>
      <p:sp>
        <p:nvSpPr>
          <p:cNvPr id="2" name="TextBox 1">
            <a:extLst>
              <a:ext uri="{FF2B5EF4-FFF2-40B4-BE49-F238E27FC236}">
                <a16:creationId xmlns:a16="http://schemas.microsoft.com/office/drawing/2014/main" id="{F9D8296E-255A-C449-06F7-9F6B49855B01}"/>
              </a:ext>
            </a:extLst>
          </p:cNvPr>
          <p:cNvSpPr txBox="1"/>
          <p:nvPr/>
        </p:nvSpPr>
        <p:spPr>
          <a:xfrm>
            <a:off x="762000" y="489620"/>
            <a:ext cx="10820400" cy="1815882"/>
          </a:xfrm>
          <a:prstGeom prst="rect">
            <a:avLst/>
          </a:prstGeom>
          <a:noFill/>
        </p:spPr>
        <p:txBody>
          <a:bodyPr wrap="square" rtlCol="0">
            <a:spAutoFit/>
          </a:bodyPr>
          <a:lstStyle/>
          <a:p>
            <a:r>
              <a:rPr lang="en-US" sz="5600" dirty="0">
                <a:solidFill>
                  <a:srgbClr val="00A44D"/>
                </a:solidFill>
                <a:latin typeface="Mohave"/>
              </a:rPr>
              <a:t>TYPES OF INSURANCE CLAIMS VSP</a:t>
            </a:r>
          </a:p>
          <a:p>
            <a:r>
              <a:rPr lang="en-US" sz="5600" i="1" dirty="0">
                <a:solidFill>
                  <a:srgbClr val="00A44D"/>
                </a:solidFill>
                <a:latin typeface="Mohave"/>
              </a:rPr>
              <a:t>MAY NOT</a:t>
            </a:r>
            <a:r>
              <a:rPr lang="en-US" sz="5600" dirty="0">
                <a:solidFill>
                  <a:srgbClr val="00A44D"/>
                </a:solidFill>
                <a:latin typeface="Mohave"/>
              </a:rPr>
              <a:t> INVESTIGATE</a:t>
            </a:r>
          </a:p>
        </p:txBody>
      </p:sp>
    </p:spTree>
    <p:extLst>
      <p:ext uri="{BB962C8B-B14F-4D97-AF65-F5344CB8AC3E}">
        <p14:creationId xmlns:p14="http://schemas.microsoft.com/office/powerpoint/2010/main" val="4181810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FFF5F9-C56D-4D9D-923E-FAAFE372DF77}"/>
              </a:ext>
            </a:extLst>
          </p:cNvPr>
          <p:cNvSpPr txBox="1"/>
          <p:nvPr/>
        </p:nvSpPr>
        <p:spPr>
          <a:xfrm>
            <a:off x="914400" y="2438400"/>
            <a:ext cx="11049000" cy="3785652"/>
          </a:xfrm>
          <a:prstGeom prst="rect">
            <a:avLst/>
          </a:prstGeom>
          <a:noFill/>
        </p:spPr>
        <p:txBody>
          <a:bodyPr wrap="square">
            <a:spAutoFit/>
          </a:bodyPr>
          <a:lstStyle/>
          <a:p>
            <a:pPr>
              <a:buClr>
                <a:srgbClr val="00A44D"/>
              </a:buClr>
            </a:pPr>
            <a:r>
              <a:rPr lang="en-US" sz="2800" b="1" dirty="0">
                <a:solidFill>
                  <a:srgbClr val="626262"/>
                </a:solidFill>
                <a:latin typeface="Open Sans" panose="020B0606030504020204" pitchFamily="34" charset="0"/>
              </a:rPr>
              <a:t>Rate Evasion</a:t>
            </a:r>
          </a:p>
          <a:p>
            <a:pPr marL="731520" indent="-457200">
              <a:buClr>
                <a:srgbClr val="00A44D"/>
              </a:buClr>
              <a:buFont typeface="Arial" panose="020B0604020202020204" pitchFamily="34" charset="0"/>
              <a:buChar char="•"/>
            </a:pPr>
            <a:r>
              <a:rPr lang="en-US" sz="1600" dirty="0">
                <a:solidFill>
                  <a:srgbClr val="626262"/>
                </a:solidFill>
                <a:latin typeface="Open Sans" panose="020B0606030504020204" pitchFamily="34" charset="0"/>
              </a:rPr>
              <a:t>Example:  An insured misrepresents the actual location where their vehicle is garaged.</a:t>
            </a:r>
          </a:p>
          <a:p>
            <a:pPr marL="731520" indent="-457200">
              <a:buClr>
                <a:srgbClr val="00A44D"/>
              </a:buClr>
              <a:buFont typeface="Arial" panose="020B0604020202020204" pitchFamily="34" charset="0"/>
              <a:buChar char="•"/>
            </a:pPr>
            <a:r>
              <a:rPr lang="en-US" sz="1600" dirty="0">
                <a:solidFill>
                  <a:srgbClr val="626262"/>
                </a:solidFill>
                <a:latin typeface="Open Sans" panose="020B0606030504020204" pitchFamily="34" charset="0"/>
              </a:rPr>
              <a:t>Not a criminal offense.</a:t>
            </a:r>
            <a:endParaRPr lang="en-US" sz="1600" b="1" dirty="0">
              <a:solidFill>
                <a:srgbClr val="595959"/>
              </a:solidFill>
              <a:latin typeface="Open Sans" panose="020B0606030504020204" pitchFamily="34" charset="0"/>
            </a:endParaRPr>
          </a:p>
          <a:p>
            <a:pPr>
              <a:buClr>
                <a:srgbClr val="00A44D"/>
              </a:buClr>
            </a:pPr>
            <a:endParaRPr lang="en-US" sz="2800" b="1" dirty="0">
              <a:solidFill>
                <a:srgbClr val="626262"/>
              </a:solidFill>
              <a:latin typeface="Open Sans" panose="020B0606030504020204" pitchFamily="34" charset="0"/>
            </a:endParaRPr>
          </a:p>
          <a:p>
            <a:pPr>
              <a:buClr>
                <a:srgbClr val="00A44D"/>
              </a:buClr>
            </a:pPr>
            <a:r>
              <a:rPr lang="en-US" sz="2800" b="1" dirty="0">
                <a:solidFill>
                  <a:srgbClr val="626262"/>
                </a:solidFill>
                <a:latin typeface="Open Sans" panose="020B0606030504020204" pitchFamily="34" charset="0"/>
              </a:rPr>
              <a:t>Application Fraud</a:t>
            </a:r>
          </a:p>
          <a:p>
            <a:pPr marL="731520" indent="-457200">
              <a:buClr>
                <a:srgbClr val="00A44D"/>
              </a:buClr>
              <a:buFont typeface="Arial" panose="020B0604020202020204" pitchFamily="34" charset="0"/>
              <a:buChar char="•"/>
            </a:pPr>
            <a:r>
              <a:rPr lang="en-US" sz="1600" dirty="0">
                <a:solidFill>
                  <a:srgbClr val="626262"/>
                </a:solidFill>
                <a:latin typeface="Open Sans" panose="020B0606030504020204" pitchFamily="34" charset="0"/>
              </a:rPr>
              <a:t>Example:  A person fails to disclose a teenage driver on an application for insurance.</a:t>
            </a:r>
          </a:p>
          <a:p>
            <a:pPr marL="731520" indent="-457200">
              <a:buClr>
                <a:srgbClr val="00A44D"/>
              </a:buClr>
              <a:buFont typeface="Arial" panose="020B0604020202020204" pitchFamily="34" charset="0"/>
              <a:buChar char="•"/>
            </a:pPr>
            <a:r>
              <a:rPr lang="en-US" sz="1600" dirty="0">
                <a:solidFill>
                  <a:srgbClr val="626262"/>
                </a:solidFill>
                <a:latin typeface="Open Sans" panose="020B0606030504020204" pitchFamily="34" charset="0"/>
              </a:rPr>
              <a:t>Not a criminal offense.</a:t>
            </a:r>
            <a:endParaRPr lang="en-US" sz="1600" dirty="0">
              <a:solidFill>
                <a:srgbClr val="595959"/>
              </a:solidFill>
              <a:latin typeface="Open Sans" panose="020B0606030504020204" pitchFamily="34" charset="0"/>
            </a:endParaRPr>
          </a:p>
          <a:p>
            <a:pPr>
              <a:buClr>
                <a:srgbClr val="00A44D"/>
              </a:buClr>
            </a:pPr>
            <a:endParaRPr lang="en-US" sz="2800" b="1" dirty="0">
              <a:solidFill>
                <a:srgbClr val="626262"/>
              </a:solidFill>
              <a:latin typeface="Open Sans" panose="020B0606030504020204" pitchFamily="34" charset="0"/>
            </a:endParaRPr>
          </a:p>
          <a:p>
            <a:pPr>
              <a:buClr>
                <a:srgbClr val="00A44D"/>
              </a:buClr>
            </a:pPr>
            <a:r>
              <a:rPr lang="en-US" sz="2800" b="1" dirty="0">
                <a:solidFill>
                  <a:srgbClr val="626262"/>
                </a:solidFill>
                <a:latin typeface="Open Sans" panose="020B0606030504020204" pitchFamily="34" charset="0"/>
              </a:rPr>
              <a:t>Submitted for Information Only</a:t>
            </a:r>
          </a:p>
          <a:p>
            <a:pPr marL="731520" indent="-457200">
              <a:buClr>
                <a:srgbClr val="00A44D"/>
              </a:buClr>
              <a:buFont typeface="Arial" panose="020B0604020202020204" pitchFamily="34" charset="0"/>
              <a:buChar char="•"/>
            </a:pPr>
            <a:r>
              <a:rPr lang="en-US" sz="1600" dirty="0">
                <a:solidFill>
                  <a:srgbClr val="626262"/>
                </a:solidFill>
                <a:latin typeface="Open Sans" panose="020B0606030504020204" pitchFamily="34" charset="0"/>
              </a:rPr>
              <a:t>Example:  An incomplete file or the synopsis says, “Submitted for informational purposes only.”</a:t>
            </a:r>
          </a:p>
          <a:p>
            <a:pPr marL="731520" indent="-457200">
              <a:buClr>
                <a:srgbClr val="00A44D"/>
              </a:buClr>
              <a:buFont typeface="Arial" panose="020B0604020202020204" pitchFamily="34" charset="0"/>
              <a:buChar char="•"/>
            </a:pPr>
            <a:r>
              <a:rPr lang="en-US" sz="1600" dirty="0">
                <a:solidFill>
                  <a:srgbClr val="626262"/>
                </a:solidFill>
                <a:latin typeface="Open Sans" panose="020B0606030504020204" pitchFamily="34" charset="0"/>
              </a:rPr>
              <a:t>Opened and immediately declined by VSP which is a time-consuming process.</a:t>
            </a:r>
          </a:p>
        </p:txBody>
      </p:sp>
      <p:sp>
        <p:nvSpPr>
          <p:cNvPr id="2" name="TextBox 1">
            <a:extLst>
              <a:ext uri="{FF2B5EF4-FFF2-40B4-BE49-F238E27FC236}">
                <a16:creationId xmlns:a16="http://schemas.microsoft.com/office/drawing/2014/main" id="{C4384E0B-5B34-A66B-B508-AFA9550988CB}"/>
              </a:ext>
            </a:extLst>
          </p:cNvPr>
          <p:cNvSpPr txBox="1"/>
          <p:nvPr/>
        </p:nvSpPr>
        <p:spPr>
          <a:xfrm>
            <a:off x="762000" y="489620"/>
            <a:ext cx="10820400" cy="1815882"/>
          </a:xfrm>
          <a:prstGeom prst="rect">
            <a:avLst/>
          </a:prstGeom>
          <a:noFill/>
        </p:spPr>
        <p:txBody>
          <a:bodyPr wrap="square" rtlCol="0">
            <a:spAutoFit/>
          </a:bodyPr>
          <a:lstStyle/>
          <a:p>
            <a:r>
              <a:rPr lang="en-US" sz="5600" dirty="0">
                <a:solidFill>
                  <a:srgbClr val="00A44D"/>
                </a:solidFill>
                <a:latin typeface="Mohave"/>
              </a:rPr>
              <a:t>TYPES OF INSURANCE CLAIMS VSP</a:t>
            </a:r>
          </a:p>
          <a:p>
            <a:r>
              <a:rPr lang="en-US" sz="5600" i="1" dirty="0">
                <a:solidFill>
                  <a:srgbClr val="00A44D"/>
                </a:solidFill>
                <a:latin typeface="Mohave"/>
              </a:rPr>
              <a:t>WILL NOT</a:t>
            </a:r>
            <a:r>
              <a:rPr lang="en-US" sz="5600" dirty="0">
                <a:solidFill>
                  <a:srgbClr val="00A44D"/>
                </a:solidFill>
                <a:latin typeface="Mohave"/>
              </a:rPr>
              <a:t> INVESTIGATE</a:t>
            </a:r>
          </a:p>
        </p:txBody>
      </p:sp>
    </p:spTree>
    <p:extLst>
      <p:ext uri="{BB962C8B-B14F-4D97-AF65-F5344CB8AC3E}">
        <p14:creationId xmlns:p14="http://schemas.microsoft.com/office/powerpoint/2010/main" val="2500695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B7FF9-A9BF-46CB-85E1-2C1E9E30D339}"/>
              </a:ext>
            </a:extLst>
          </p:cNvPr>
          <p:cNvSpPr txBox="1"/>
          <p:nvPr/>
        </p:nvSpPr>
        <p:spPr>
          <a:xfrm>
            <a:off x="457200" y="489620"/>
            <a:ext cx="11658600" cy="954107"/>
          </a:xfrm>
          <a:prstGeom prst="rect">
            <a:avLst/>
          </a:prstGeom>
          <a:noFill/>
        </p:spPr>
        <p:txBody>
          <a:bodyPr wrap="square" rtlCol="0">
            <a:spAutoFit/>
          </a:bodyPr>
          <a:lstStyle/>
          <a:p>
            <a:r>
              <a:rPr lang="en-US" sz="5600" dirty="0">
                <a:solidFill>
                  <a:srgbClr val="00A44D"/>
                </a:solidFill>
                <a:latin typeface="Mohave"/>
              </a:rPr>
              <a:t>HOW DOES A CASE GET INVESTIGATED?</a:t>
            </a:r>
          </a:p>
        </p:txBody>
      </p:sp>
      <p:graphicFrame>
        <p:nvGraphicFramePr>
          <p:cNvPr id="6" name="Diagram 5">
            <a:extLst>
              <a:ext uri="{FF2B5EF4-FFF2-40B4-BE49-F238E27FC236}">
                <a16:creationId xmlns:a16="http://schemas.microsoft.com/office/drawing/2014/main" id="{019B49BA-B378-123C-2F93-95087BD18D88}"/>
              </a:ext>
            </a:extLst>
          </p:cNvPr>
          <p:cNvGraphicFramePr/>
          <p:nvPr>
            <p:extLst>
              <p:ext uri="{D42A27DB-BD31-4B8C-83A1-F6EECF244321}">
                <p14:modId xmlns:p14="http://schemas.microsoft.com/office/powerpoint/2010/main" val="1162573151"/>
              </p:ext>
            </p:extLst>
          </p:nvPr>
        </p:nvGraphicFramePr>
        <p:xfrm>
          <a:off x="800100" y="499780"/>
          <a:ext cx="10591800" cy="6595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4632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8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6FF8C-3C6F-9E2D-B2CA-E56EC04A1DC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7C1BBE9-BA81-0823-DE60-FE3AB73D3751}"/>
              </a:ext>
            </a:extLst>
          </p:cNvPr>
          <p:cNvSpPr txBox="1"/>
          <p:nvPr/>
        </p:nvSpPr>
        <p:spPr>
          <a:xfrm>
            <a:off x="457200" y="489620"/>
            <a:ext cx="11277600" cy="1815882"/>
          </a:xfrm>
          <a:prstGeom prst="rect">
            <a:avLst/>
          </a:prstGeom>
          <a:noFill/>
        </p:spPr>
        <p:txBody>
          <a:bodyPr wrap="square" rtlCol="0">
            <a:spAutoFit/>
          </a:bodyPr>
          <a:lstStyle/>
          <a:p>
            <a:r>
              <a:rPr lang="en-US" sz="5600" dirty="0">
                <a:solidFill>
                  <a:srgbClr val="00A44D"/>
                </a:solidFill>
                <a:latin typeface="Mohave"/>
              </a:rPr>
              <a:t>WHAT IS THE MINIMUM AMOUNT OF FRAUD THAT VSP WILL INVESTIGATE?</a:t>
            </a:r>
          </a:p>
        </p:txBody>
      </p:sp>
      <p:sp>
        <p:nvSpPr>
          <p:cNvPr id="8" name="TextBox 7">
            <a:extLst>
              <a:ext uri="{FF2B5EF4-FFF2-40B4-BE49-F238E27FC236}">
                <a16:creationId xmlns:a16="http://schemas.microsoft.com/office/drawing/2014/main" id="{4CA0F18C-BB34-DFB7-1E3C-60E20D414467}"/>
              </a:ext>
            </a:extLst>
          </p:cNvPr>
          <p:cNvSpPr txBox="1"/>
          <p:nvPr/>
        </p:nvSpPr>
        <p:spPr>
          <a:xfrm>
            <a:off x="997688" y="2736617"/>
            <a:ext cx="10196623" cy="1815882"/>
          </a:xfrm>
          <a:prstGeom prst="rect">
            <a:avLst/>
          </a:prstGeom>
          <a:noFill/>
        </p:spPr>
        <p:txBody>
          <a:bodyPr wrap="square">
            <a:spAutoFit/>
          </a:bodyPr>
          <a:lstStyle/>
          <a:p>
            <a:pPr algn="l">
              <a:buClr>
                <a:srgbClr val="00A44D"/>
              </a:buClr>
            </a:pPr>
            <a:endParaRPr lang="en-US" sz="7200" b="1" dirty="0">
              <a:solidFill>
                <a:srgbClr val="626262"/>
              </a:solidFill>
              <a:latin typeface="Open Sans" panose="020B0606030504020204" pitchFamily="34" charset="0"/>
            </a:endParaRPr>
          </a:p>
          <a:p>
            <a:pPr algn="ctr">
              <a:buClr>
                <a:srgbClr val="00A44D"/>
              </a:buClr>
            </a:pPr>
            <a:r>
              <a:rPr lang="en-US" sz="4000" b="1" dirty="0">
                <a:solidFill>
                  <a:srgbClr val="626262"/>
                </a:solidFill>
                <a:latin typeface="Open Sans" panose="020B0606030504020204" pitchFamily="34" charset="0"/>
              </a:rPr>
              <a:t>”Three a day keeps the Sergeant away.”</a:t>
            </a:r>
            <a:endParaRPr lang="en-US" sz="4000" b="1" i="0"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2896489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B7FF9-A9BF-46CB-85E1-2C1E9E30D339}"/>
              </a:ext>
            </a:extLst>
          </p:cNvPr>
          <p:cNvSpPr txBox="1"/>
          <p:nvPr/>
        </p:nvSpPr>
        <p:spPr>
          <a:xfrm>
            <a:off x="762000" y="489620"/>
            <a:ext cx="10820400" cy="1815882"/>
          </a:xfrm>
          <a:prstGeom prst="rect">
            <a:avLst/>
          </a:prstGeom>
          <a:noFill/>
        </p:spPr>
        <p:txBody>
          <a:bodyPr wrap="square" rtlCol="0">
            <a:spAutoFit/>
          </a:bodyPr>
          <a:lstStyle/>
          <a:p>
            <a:r>
              <a:rPr lang="en-US" sz="5600" dirty="0">
                <a:solidFill>
                  <a:srgbClr val="00A44D"/>
                </a:solidFill>
                <a:latin typeface="Mohave"/>
              </a:rPr>
              <a:t>WHAT WILL INCREASE THE CHANCE THAT VSP INVESTIGATES A CASE?</a:t>
            </a:r>
          </a:p>
        </p:txBody>
      </p:sp>
      <p:sp>
        <p:nvSpPr>
          <p:cNvPr id="8" name="TextBox 7">
            <a:extLst>
              <a:ext uri="{FF2B5EF4-FFF2-40B4-BE49-F238E27FC236}">
                <a16:creationId xmlns:a16="http://schemas.microsoft.com/office/drawing/2014/main" id="{1D8D99C3-0E60-41D1-BB36-5AC1F0F4848E}"/>
              </a:ext>
            </a:extLst>
          </p:cNvPr>
          <p:cNvSpPr txBox="1"/>
          <p:nvPr/>
        </p:nvSpPr>
        <p:spPr>
          <a:xfrm>
            <a:off x="776177" y="1524000"/>
            <a:ext cx="10196623" cy="4339650"/>
          </a:xfrm>
          <a:prstGeom prst="rect">
            <a:avLst/>
          </a:prstGeom>
          <a:noFill/>
        </p:spPr>
        <p:txBody>
          <a:bodyPr wrap="square">
            <a:spAutoFit/>
          </a:bodyPr>
          <a:lstStyle/>
          <a:p>
            <a:pPr algn="l">
              <a:buClr>
                <a:srgbClr val="00A44D"/>
              </a:buClr>
            </a:pPr>
            <a:endParaRPr lang="en-US" sz="6000" b="1" dirty="0">
              <a:solidFill>
                <a:srgbClr val="626262"/>
              </a:solidFill>
              <a:latin typeface="Open Sans" panose="020B0606030504020204" pitchFamily="34" charset="0"/>
            </a:endParaRPr>
          </a:p>
          <a:p>
            <a:pPr algn="l">
              <a:buClr>
                <a:srgbClr val="00A44D"/>
              </a:buClr>
            </a:pPr>
            <a:r>
              <a:rPr lang="en-US" sz="3200" b="1" dirty="0">
                <a:solidFill>
                  <a:srgbClr val="626262"/>
                </a:solidFill>
                <a:latin typeface="Open Sans" panose="020B0606030504020204" pitchFamily="34" charset="0"/>
              </a:rPr>
              <a:t>Ensure a direct connection to Virginia</a:t>
            </a:r>
          </a:p>
          <a:p>
            <a:pPr marL="457200" indent="-457200">
              <a:buClr>
                <a:srgbClr val="00A44D"/>
              </a:buClr>
              <a:buFont typeface="Arial" panose="020B0604020202020204" pitchFamily="34" charset="0"/>
              <a:buChar char="•"/>
            </a:pPr>
            <a:r>
              <a:rPr lang="en-US" dirty="0">
                <a:solidFill>
                  <a:srgbClr val="626262"/>
                </a:solidFill>
                <a:latin typeface="Open Sans" panose="020B0606030504020204" pitchFamily="34" charset="0"/>
              </a:rPr>
              <a:t>Remember the venue of the act or the location where the suspect received money </a:t>
            </a:r>
            <a:r>
              <a:rPr lang="en-US" u="sng" dirty="0">
                <a:solidFill>
                  <a:srgbClr val="626262"/>
                </a:solidFill>
                <a:latin typeface="Open Sans" panose="020B0606030504020204" pitchFamily="34" charset="0"/>
              </a:rPr>
              <a:t>must</a:t>
            </a:r>
            <a:r>
              <a:rPr lang="en-US" dirty="0">
                <a:solidFill>
                  <a:srgbClr val="626262"/>
                </a:solidFill>
                <a:latin typeface="Open Sans" panose="020B0606030504020204" pitchFamily="34" charset="0"/>
              </a:rPr>
              <a:t> be in Virginia</a:t>
            </a:r>
          </a:p>
          <a:p>
            <a:pPr algn="l">
              <a:buClr>
                <a:srgbClr val="00A44D"/>
              </a:buClr>
            </a:pPr>
            <a:endParaRPr lang="en-US" sz="3200" b="1" i="0" dirty="0">
              <a:solidFill>
                <a:srgbClr val="626262"/>
              </a:solidFill>
              <a:effectLst/>
              <a:latin typeface="Open Sans" panose="020B0606030504020204" pitchFamily="34" charset="0"/>
            </a:endParaRPr>
          </a:p>
          <a:p>
            <a:pPr algn="l">
              <a:buClr>
                <a:srgbClr val="00A44D"/>
              </a:buClr>
            </a:pPr>
            <a:r>
              <a:rPr lang="en-US" sz="3200" b="1" dirty="0">
                <a:solidFill>
                  <a:srgbClr val="626262"/>
                </a:solidFill>
                <a:latin typeface="Open Sans" panose="020B0606030504020204" pitchFamily="34" charset="0"/>
              </a:rPr>
              <a:t>Include all elements of 18.2-178</a:t>
            </a:r>
            <a:endParaRPr lang="en-US" sz="3200" b="1" i="0" dirty="0">
              <a:solidFill>
                <a:srgbClr val="626262"/>
              </a:solidFill>
              <a:effectLst/>
              <a:latin typeface="Open Sans" panose="020B0606030504020204" pitchFamily="34" charset="0"/>
            </a:endParaRPr>
          </a:p>
          <a:p>
            <a:pPr marL="457200" indent="-457200" algn="l">
              <a:buClr>
                <a:srgbClr val="00A44D"/>
              </a:buClr>
              <a:buFont typeface="Arial" panose="020B0604020202020204" pitchFamily="34" charset="0"/>
              <a:buChar char="•"/>
            </a:pPr>
            <a:r>
              <a:rPr lang="en-US" dirty="0">
                <a:solidFill>
                  <a:srgbClr val="626262"/>
                </a:solidFill>
                <a:latin typeface="Open Sans" panose="020B0606030504020204" pitchFamily="34" charset="0"/>
              </a:rPr>
              <a:t>Be sure to include the venue</a:t>
            </a:r>
          </a:p>
          <a:p>
            <a:pPr marL="457200" indent="-457200" algn="l">
              <a:buClr>
                <a:srgbClr val="00A44D"/>
              </a:buClr>
              <a:buFont typeface="Arial" panose="020B0604020202020204" pitchFamily="34" charset="0"/>
              <a:buChar char="•"/>
            </a:pPr>
            <a:r>
              <a:rPr lang="en-US" dirty="0">
                <a:solidFill>
                  <a:srgbClr val="626262"/>
                </a:solidFill>
                <a:latin typeface="Open Sans" panose="020B0606030504020204" pitchFamily="34" charset="0"/>
              </a:rPr>
              <a:t>Denote the dollar amount the suspect received or attempted to receive</a:t>
            </a:r>
            <a:endParaRPr lang="en-US" sz="3200" b="1" i="0"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377825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B7FF9-A9BF-46CB-85E1-2C1E9E30D339}"/>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www.StampOutFraud.com</a:t>
            </a:r>
          </a:p>
        </p:txBody>
      </p:sp>
      <p:pic>
        <p:nvPicPr>
          <p:cNvPr id="3" name="Picture 2" descr="A picture containing diagram&#10;&#10;Description automatically generated">
            <a:extLst>
              <a:ext uri="{FF2B5EF4-FFF2-40B4-BE49-F238E27FC236}">
                <a16:creationId xmlns:a16="http://schemas.microsoft.com/office/drawing/2014/main" id="{BFAADF90-BCE9-4A6D-BFBF-800395105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524000"/>
            <a:ext cx="7958751" cy="5083981"/>
          </a:xfrm>
          <a:prstGeom prst="rect">
            <a:avLst/>
          </a:prstGeom>
          <a:ln w="19050">
            <a:solidFill>
              <a:schemeClr val="bg1">
                <a:lumMod val="75000"/>
                <a:lumOff val="25000"/>
              </a:schemeClr>
            </a:solidFill>
          </a:ln>
        </p:spPr>
      </p:pic>
      <p:pic>
        <p:nvPicPr>
          <p:cNvPr id="6" name="Picture 5" descr="Graphical user interface, application&#10;&#10;Description automatically generated">
            <a:extLst>
              <a:ext uri="{FF2B5EF4-FFF2-40B4-BE49-F238E27FC236}">
                <a16:creationId xmlns:a16="http://schemas.microsoft.com/office/drawing/2014/main" id="{8E7FFF15-0E66-4604-BD15-E54860A05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414185"/>
            <a:ext cx="5558876" cy="5443815"/>
          </a:xfrm>
          <a:prstGeom prst="rect">
            <a:avLst/>
          </a:prstGeom>
          <a:ln w="19050">
            <a:solidFill>
              <a:schemeClr val="bg1">
                <a:lumMod val="75000"/>
                <a:lumOff val="25000"/>
              </a:schemeClr>
            </a:solidFill>
          </a:ln>
        </p:spPr>
      </p:pic>
    </p:spTree>
    <p:extLst>
      <p:ext uri="{BB962C8B-B14F-4D97-AF65-F5344CB8AC3E}">
        <p14:creationId xmlns:p14="http://schemas.microsoft.com/office/powerpoint/2010/main" val="4063009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B7FF9-A9BF-46CB-85E1-2C1E9E30D339}"/>
              </a:ext>
            </a:extLst>
          </p:cNvPr>
          <p:cNvSpPr txBox="1"/>
          <p:nvPr/>
        </p:nvSpPr>
        <p:spPr>
          <a:xfrm>
            <a:off x="762000" y="489620"/>
            <a:ext cx="11277600" cy="1815882"/>
          </a:xfrm>
          <a:prstGeom prst="rect">
            <a:avLst/>
          </a:prstGeom>
          <a:noFill/>
        </p:spPr>
        <p:txBody>
          <a:bodyPr wrap="square" rtlCol="0">
            <a:spAutoFit/>
          </a:bodyPr>
          <a:lstStyle/>
          <a:p>
            <a:r>
              <a:rPr lang="en-US" sz="5600" dirty="0">
                <a:solidFill>
                  <a:srgbClr val="00A44D"/>
                </a:solidFill>
                <a:latin typeface="Mohave"/>
              </a:rPr>
              <a:t>WHAT WILL INCREASE THE CHANCE THAT VSP INVESTIGATES A CASE? </a:t>
            </a:r>
            <a:r>
              <a:rPr lang="en-US" sz="4000" dirty="0">
                <a:solidFill>
                  <a:srgbClr val="00A44D"/>
                </a:solidFill>
                <a:latin typeface="Mohave"/>
              </a:rPr>
              <a:t>(cont.)</a:t>
            </a:r>
            <a:endParaRPr lang="en-US" sz="5600" dirty="0">
              <a:solidFill>
                <a:srgbClr val="00A44D"/>
              </a:solidFill>
              <a:latin typeface="Mohave"/>
            </a:endParaRPr>
          </a:p>
        </p:txBody>
      </p:sp>
      <p:sp>
        <p:nvSpPr>
          <p:cNvPr id="8" name="TextBox 7">
            <a:extLst>
              <a:ext uri="{FF2B5EF4-FFF2-40B4-BE49-F238E27FC236}">
                <a16:creationId xmlns:a16="http://schemas.microsoft.com/office/drawing/2014/main" id="{1D8D99C3-0E60-41D1-BB36-5AC1F0F4848E}"/>
              </a:ext>
            </a:extLst>
          </p:cNvPr>
          <p:cNvSpPr txBox="1"/>
          <p:nvPr/>
        </p:nvSpPr>
        <p:spPr>
          <a:xfrm>
            <a:off x="1" y="3229060"/>
            <a:ext cx="12191999" cy="1323439"/>
          </a:xfrm>
          <a:prstGeom prst="rect">
            <a:avLst/>
          </a:prstGeom>
          <a:noFill/>
        </p:spPr>
        <p:txBody>
          <a:bodyPr wrap="square">
            <a:spAutoFit/>
          </a:bodyPr>
          <a:lstStyle/>
          <a:p>
            <a:pPr algn="ctr">
              <a:buClr>
                <a:srgbClr val="00A44D"/>
              </a:buClr>
            </a:pPr>
            <a:r>
              <a:rPr lang="en-US" sz="8000" b="1" dirty="0">
                <a:solidFill>
                  <a:srgbClr val="626262"/>
                </a:solidFill>
                <a:latin typeface="Open Sans" panose="020B0606030504020204" pitchFamily="34" charset="0"/>
              </a:rPr>
              <a:t>Brevity</a:t>
            </a:r>
            <a:endParaRPr lang="en-US" sz="4800" b="1" i="0"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42723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8D99C3-0E60-41D1-BB36-5AC1F0F4848E}"/>
              </a:ext>
            </a:extLst>
          </p:cNvPr>
          <p:cNvSpPr txBox="1"/>
          <p:nvPr/>
        </p:nvSpPr>
        <p:spPr>
          <a:xfrm>
            <a:off x="0" y="1676400"/>
            <a:ext cx="12191999" cy="4001095"/>
          </a:xfrm>
          <a:prstGeom prst="rect">
            <a:avLst/>
          </a:prstGeom>
          <a:noFill/>
        </p:spPr>
        <p:txBody>
          <a:bodyPr wrap="square">
            <a:spAutoFit/>
          </a:bodyPr>
          <a:lstStyle/>
          <a:p>
            <a:pPr algn="l">
              <a:buClr>
                <a:srgbClr val="00A44D"/>
              </a:buClr>
            </a:pPr>
            <a:endParaRPr lang="en-US" sz="6000" b="1" dirty="0">
              <a:solidFill>
                <a:srgbClr val="626262"/>
              </a:solidFill>
              <a:latin typeface="Open Sans" panose="020B0606030504020204" pitchFamily="34" charset="0"/>
            </a:endParaRPr>
          </a:p>
          <a:p>
            <a:pPr algn="ctr">
              <a:buClr>
                <a:srgbClr val="00A44D"/>
              </a:buClr>
            </a:pPr>
            <a:r>
              <a:rPr lang="en-US" sz="6600" b="1" dirty="0">
                <a:solidFill>
                  <a:srgbClr val="626262"/>
                </a:solidFill>
                <a:latin typeface="Open Sans" panose="020B0606030504020204" pitchFamily="34" charset="0"/>
              </a:rPr>
              <a:t>Fewer Acronyms!</a:t>
            </a:r>
            <a:r>
              <a:rPr lang="en-US" sz="4000" b="1" dirty="0">
                <a:solidFill>
                  <a:srgbClr val="626262"/>
                </a:solidFill>
                <a:latin typeface="Open Sans" panose="020B0606030504020204" pitchFamily="34" charset="0"/>
              </a:rPr>
              <a:t> </a:t>
            </a:r>
          </a:p>
          <a:p>
            <a:pPr algn="ctr">
              <a:buClr>
                <a:srgbClr val="00A44D"/>
              </a:buClr>
            </a:pPr>
            <a:endParaRPr lang="en-US" sz="3200" b="1" dirty="0">
              <a:solidFill>
                <a:srgbClr val="626262"/>
              </a:solidFill>
              <a:latin typeface="Open Sans" panose="020B0606030504020204" pitchFamily="34" charset="0"/>
            </a:endParaRPr>
          </a:p>
          <a:p>
            <a:pPr algn="ctr">
              <a:buClr>
                <a:srgbClr val="00A44D"/>
              </a:buClr>
            </a:pPr>
            <a:endParaRPr lang="en-US" sz="3200" b="1" i="0" dirty="0">
              <a:solidFill>
                <a:srgbClr val="626262"/>
              </a:solidFill>
              <a:effectLst/>
              <a:latin typeface="Open Sans" panose="020B0606030504020204" pitchFamily="34" charset="0"/>
            </a:endParaRPr>
          </a:p>
          <a:p>
            <a:pPr algn="ctr">
              <a:buClr>
                <a:srgbClr val="00A44D"/>
              </a:buClr>
            </a:pPr>
            <a:r>
              <a:rPr lang="en-US" sz="3200" b="1" i="0" dirty="0">
                <a:solidFill>
                  <a:srgbClr val="626262"/>
                </a:solidFill>
                <a:effectLst/>
                <a:latin typeface="Open Sans" panose="020B0606030504020204" pitchFamily="34" charset="0"/>
              </a:rPr>
              <a:t>“555 I’m 10-7.  10-22.  When I’m 10-8 I’ll </a:t>
            </a:r>
            <a:r>
              <a:rPr lang="en-US" sz="3200" b="1" dirty="0">
                <a:solidFill>
                  <a:srgbClr val="626262"/>
                </a:solidFill>
                <a:latin typeface="Open Sans" panose="020B0606030504020204" pitchFamily="34" charset="0"/>
              </a:rPr>
              <a:t>be 10-17 to the 10-50 with 10-55.  10-21 215 and advise I’ll be 10-23 in 20.”</a:t>
            </a:r>
            <a:endParaRPr lang="en-US" sz="3200" b="1" i="0" dirty="0">
              <a:solidFill>
                <a:srgbClr val="595959"/>
              </a:solidFill>
              <a:effectLst/>
              <a:latin typeface="Open Sans" panose="020B0606030504020204" pitchFamily="34" charset="0"/>
            </a:endParaRPr>
          </a:p>
        </p:txBody>
      </p:sp>
      <p:sp>
        <p:nvSpPr>
          <p:cNvPr id="2" name="TextBox 1">
            <a:extLst>
              <a:ext uri="{FF2B5EF4-FFF2-40B4-BE49-F238E27FC236}">
                <a16:creationId xmlns:a16="http://schemas.microsoft.com/office/drawing/2014/main" id="{9BA1D8B8-D489-15FB-CC17-C5176110657E}"/>
              </a:ext>
            </a:extLst>
          </p:cNvPr>
          <p:cNvSpPr txBox="1"/>
          <p:nvPr/>
        </p:nvSpPr>
        <p:spPr>
          <a:xfrm>
            <a:off x="762000" y="489620"/>
            <a:ext cx="11277600" cy="1815882"/>
          </a:xfrm>
          <a:prstGeom prst="rect">
            <a:avLst/>
          </a:prstGeom>
          <a:noFill/>
        </p:spPr>
        <p:txBody>
          <a:bodyPr wrap="square" rtlCol="0">
            <a:spAutoFit/>
          </a:bodyPr>
          <a:lstStyle/>
          <a:p>
            <a:r>
              <a:rPr lang="en-US" sz="5600" dirty="0">
                <a:solidFill>
                  <a:srgbClr val="00A44D"/>
                </a:solidFill>
                <a:latin typeface="Mohave"/>
              </a:rPr>
              <a:t>WHAT WILL INCREASE THE CHANCE THAT VSP INVESTIGATES A CASE? </a:t>
            </a:r>
            <a:r>
              <a:rPr lang="en-US" sz="4000" dirty="0">
                <a:solidFill>
                  <a:srgbClr val="00A44D"/>
                </a:solidFill>
                <a:latin typeface="Mohave"/>
              </a:rPr>
              <a:t>(cont.)</a:t>
            </a:r>
            <a:endParaRPr lang="en-US" sz="5600" dirty="0">
              <a:solidFill>
                <a:srgbClr val="00A44D"/>
              </a:solidFill>
              <a:latin typeface="Mohave"/>
            </a:endParaRPr>
          </a:p>
        </p:txBody>
      </p:sp>
    </p:spTree>
    <p:extLst>
      <p:ext uri="{BB962C8B-B14F-4D97-AF65-F5344CB8AC3E}">
        <p14:creationId xmlns:p14="http://schemas.microsoft.com/office/powerpoint/2010/main" val="1875816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D69878-C3A8-4722-BC5D-84693F6C6863}"/>
              </a:ext>
            </a:extLst>
          </p:cNvPr>
          <p:cNvSpPr txBox="1"/>
          <p:nvPr/>
        </p:nvSpPr>
        <p:spPr>
          <a:xfrm>
            <a:off x="1295400" y="2351896"/>
            <a:ext cx="10591800" cy="4401205"/>
          </a:xfrm>
          <a:prstGeom prst="rect">
            <a:avLst/>
          </a:prstGeom>
          <a:noFill/>
        </p:spPr>
        <p:txBody>
          <a:bodyPr wrap="square" rtlCol="0">
            <a:spAutoFit/>
          </a:bodyPr>
          <a:lstStyle/>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NI			RS			CD</a:t>
            </a:r>
          </a:p>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FOL			VSR			NA</a:t>
            </a:r>
          </a:p>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			CV			DOL</a:t>
            </a:r>
          </a:p>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MMR			MOU			ULD</a:t>
            </a:r>
          </a:p>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NIV			PC			TA</a:t>
            </a:r>
          </a:p>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CH			UW			IGP</a:t>
            </a:r>
          </a:p>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LL			FNOL			HO</a:t>
            </a:r>
          </a:p>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UMB			PMFS			CSP</a:t>
            </a:r>
          </a:p>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LI			ILI			AOR</a:t>
            </a:r>
          </a:p>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CID			EOR			NYL</a:t>
            </a:r>
          </a:p>
        </p:txBody>
      </p:sp>
      <p:sp>
        <p:nvSpPr>
          <p:cNvPr id="3" name="TextBox 2">
            <a:extLst>
              <a:ext uri="{FF2B5EF4-FFF2-40B4-BE49-F238E27FC236}">
                <a16:creationId xmlns:a16="http://schemas.microsoft.com/office/drawing/2014/main" id="{AC5142D9-3504-268D-7437-CB8D4720D52A}"/>
              </a:ext>
            </a:extLst>
          </p:cNvPr>
          <p:cNvSpPr txBox="1"/>
          <p:nvPr/>
        </p:nvSpPr>
        <p:spPr>
          <a:xfrm>
            <a:off x="762000" y="489620"/>
            <a:ext cx="11277600" cy="1815882"/>
          </a:xfrm>
          <a:prstGeom prst="rect">
            <a:avLst/>
          </a:prstGeom>
          <a:noFill/>
        </p:spPr>
        <p:txBody>
          <a:bodyPr wrap="square" rtlCol="0">
            <a:spAutoFit/>
          </a:bodyPr>
          <a:lstStyle/>
          <a:p>
            <a:r>
              <a:rPr lang="en-US" sz="5600" dirty="0">
                <a:solidFill>
                  <a:srgbClr val="00A44D"/>
                </a:solidFill>
                <a:latin typeface="Mohave"/>
              </a:rPr>
              <a:t>WHAT WILL INCREASE THE CHANCE THAT VSP INVESTIGATES A CASE? </a:t>
            </a:r>
            <a:r>
              <a:rPr lang="en-US" sz="4000" dirty="0">
                <a:solidFill>
                  <a:srgbClr val="00A44D"/>
                </a:solidFill>
                <a:latin typeface="Mohave"/>
              </a:rPr>
              <a:t>(cont.)</a:t>
            </a:r>
            <a:endParaRPr lang="en-US" sz="5600" dirty="0">
              <a:solidFill>
                <a:srgbClr val="00A44D"/>
              </a:solidFill>
              <a:latin typeface="Mohave"/>
            </a:endParaRPr>
          </a:p>
        </p:txBody>
      </p:sp>
    </p:spTree>
    <p:extLst>
      <p:ext uri="{BB962C8B-B14F-4D97-AF65-F5344CB8AC3E}">
        <p14:creationId xmlns:p14="http://schemas.microsoft.com/office/powerpoint/2010/main" val="1496443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D69878-C3A8-4722-BC5D-84693F6C6863}"/>
              </a:ext>
            </a:extLst>
          </p:cNvPr>
          <p:cNvSpPr txBox="1"/>
          <p:nvPr/>
        </p:nvSpPr>
        <p:spPr>
          <a:xfrm>
            <a:off x="533400" y="2667000"/>
            <a:ext cx="11582400" cy="3108543"/>
          </a:xfrm>
          <a:prstGeom prst="rect">
            <a:avLst/>
          </a:prstGeom>
          <a:noFill/>
        </p:spPr>
        <p:txBody>
          <a:bodyPr wrap="square" rtlCol="0">
            <a:spAutoFit/>
          </a:bodyPr>
          <a:lstStyle/>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NAMED INSURED?			NORMALLY INSURED?</a:t>
            </a:r>
          </a:p>
          <a:p>
            <a:endPar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NATIONWIDE INSURANCE?		NUMBER IF?</a:t>
            </a:r>
          </a:p>
          <a:p>
            <a:endPar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NOMINALLY INSURED?		NATIONAL INSURANCE?</a:t>
            </a:r>
          </a:p>
          <a:p>
            <a:endPar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NET INCOME?				NOT INSURED?</a:t>
            </a:r>
          </a:p>
        </p:txBody>
      </p:sp>
      <p:sp>
        <p:nvSpPr>
          <p:cNvPr id="3" name="TextBox 2">
            <a:extLst>
              <a:ext uri="{FF2B5EF4-FFF2-40B4-BE49-F238E27FC236}">
                <a16:creationId xmlns:a16="http://schemas.microsoft.com/office/drawing/2014/main" id="{3A8128AE-8B80-642B-EC2D-D48AB555DE4A}"/>
              </a:ext>
            </a:extLst>
          </p:cNvPr>
          <p:cNvSpPr txBox="1"/>
          <p:nvPr/>
        </p:nvSpPr>
        <p:spPr>
          <a:xfrm>
            <a:off x="9939" y="2070753"/>
            <a:ext cx="11582400" cy="830997"/>
          </a:xfrm>
          <a:prstGeom prst="rect">
            <a:avLst/>
          </a:prstGeom>
          <a:noFill/>
        </p:spPr>
        <p:txBody>
          <a:bodyPr wrap="square" rtlCol="0">
            <a:spAutoFit/>
          </a:bodyPr>
          <a:lstStyle/>
          <a:p>
            <a:pPr algn="ctr"/>
            <a:r>
              <a:rPr lang="en-US" sz="4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NI</a:t>
            </a:r>
          </a:p>
        </p:txBody>
      </p:sp>
      <p:sp>
        <p:nvSpPr>
          <p:cNvPr id="4" name="TextBox 3">
            <a:extLst>
              <a:ext uri="{FF2B5EF4-FFF2-40B4-BE49-F238E27FC236}">
                <a16:creationId xmlns:a16="http://schemas.microsoft.com/office/drawing/2014/main" id="{EB996497-0999-DBD9-78E9-2CF4B5A2C40F}"/>
              </a:ext>
            </a:extLst>
          </p:cNvPr>
          <p:cNvSpPr txBox="1"/>
          <p:nvPr/>
        </p:nvSpPr>
        <p:spPr>
          <a:xfrm>
            <a:off x="762000" y="489620"/>
            <a:ext cx="11277600" cy="1815882"/>
          </a:xfrm>
          <a:prstGeom prst="rect">
            <a:avLst/>
          </a:prstGeom>
          <a:noFill/>
        </p:spPr>
        <p:txBody>
          <a:bodyPr wrap="square" rtlCol="0">
            <a:spAutoFit/>
          </a:bodyPr>
          <a:lstStyle/>
          <a:p>
            <a:r>
              <a:rPr lang="en-US" sz="5600" dirty="0">
                <a:solidFill>
                  <a:srgbClr val="00A44D"/>
                </a:solidFill>
                <a:latin typeface="Mohave"/>
              </a:rPr>
              <a:t>WHAT WILL INCREASE THE CHANCE THAT VSP INVESTIGATES A CASE? </a:t>
            </a:r>
            <a:r>
              <a:rPr lang="en-US" sz="4000" dirty="0">
                <a:solidFill>
                  <a:srgbClr val="00A44D"/>
                </a:solidFill>
                <a:latin typeface="Mohave"/>
              </a:rPr>
              <a:t>(cont.)</a:t>
            </a:r>
            <a:endParaRPr lang="en-US" sz="5600" dirty="0">
              <a:solidFill>
                <a:srgbClr val="00A44D"/>
              </a:solidFill>
              <a:latin typeface="Mohave"/>
            </a:endParaRPr>
          </a:p>
        </p:txBody>
      </p:sp>
    </p:spTree>
    <p:extLst>
      <p:ext uri="{BB962C8B-B14F-4D97-AF65-F5344CB8AC3E}">
        <p14:creationId xmlns:p14="http://schemas.microsoft.com/office/powerpoint/2010/main" val="1707691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D67174-35D3-460A-88F3-88B8F722181D}"/>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FIRST-HAND EXPERIENCE</a:t>
            </a:r>
          </a:p>
        </p:txBody>
      </p:sp>
      <p:pic>
        <p:nvPicPr>
          <p:cNvPr id="3" name="Picture 2" descr="A picture containing text, receipt&#10;&#10;Description automatically generated">
            <a:extLst>
              <a:ext uri="{FF2B5EF4-FFF2-40B4-BE49-F238E27FC236}">
                <a16:creationId xmlns:a16="http://schemas.microsoft.com/office/drawing/2014/main" id="{B96C73CB-0EBF-77B4-5796-778B9B8A2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1450" y="1443727"/>
            <a:ext cx="3422356" cy="5195198"/>
          </a:xfrm>
          <a:prstGeom prst="rect">
            <a:avLst/>
          </a:prstGeom>
        </p:spPr>
      </p:pic>
      <p:sp>
        <p:nvSpPr>
          <p:cNvPr id="6" name="Arrow: Right 5">
            <a:extLst>
              <a:ext uri="{FF2B5EF4-FFF2-40B4-BE49-F238E27FC236}">
                <a16:creationId xmlns:a16="http://schemas.microsoft.com/office/drawing/2014/main" id="{40E82C3B-CA20-D3CB-7D53-2C7578FEA7A3}"/>
              </a:ext>
            </a:extLst>
          </p:cNvPr>
          <p:cNvSpPr/>
          <p:nvPr/>
        </p:nvSpPr>
        <p:spPr>
          <a:xfrm rot="8952938">
            <a:off x="6558905" y="4318733"/>
            <a:ext cx="3124200" cy="882381"/>
          </a:xfrm>
          <a:prstGeom prst="rightArrow">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376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86532-250E-34B0-12FF-0EC61C110DF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93BA2F-B1AD-7F20-6979-A4073FFD855A}"/>
              </a:ext>
            </a:extLst>
          </p:cNvPr>
          <p:cNvSpPr txBox="1"/>
          <p:nvPr/>
        </p:nvSpPr>
        <p:spPr>
          <a:xfrm>
            <a:off x="9939" y="4032254"/>
            <a:ext cx="12172122" cy="1938992"/>
          </a:xfrm>
          <a:prstGeom prst="rect">
            <a:avLst/>
          </a:prstGeom>
          <a:noFill/>
        </p:spPr>
        <p:txBody>
          <a:bodyPr wrap="square" rtlCol="0">
            <a:spAutoFit/>
          </a:bodyPr>
          <a:lstStyle/>
          <a:p>
            <a:pPr algn="ctr"/>
            <a:r>
              <a:rPr lang="en-US" sz="40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Virginia?</a:t>
            </a:r>
          </a:p>
          <a:p>
            <a:endParaRPr lang="en-US" sz="40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40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United States Department of Veterans’ Affairs?</a:t>
            </a:r>
          </a:p>
        </p:txBody>
      </p:sp>
      <p:sp>
        <p:nvSpPr>
          <p:cNvPr id="3" name="TextBox 2">
            <a:extLst>
              <a:ext uri="{FF2B5EF4-FFF2-40B4-BE49-F238E27FC236}">
                <a16:creationId xmlns:a16="http://schemas.microsoft.com/office/drawing/2014/main" id="{825DE468-898B-89CF-BCDB-228606F586B6}"/>
              </a:ext>
            </a:extLst>
          </p:cNvPr>
          <p:cNvSpPr txBox="1"/>
          <p:nvPr/>
        </p:nvSpPr>
        <p:spPr>
          <a:xfrm>
            <a:off x="21971" y="2445603"/>
            <a:ext cx="11941429" cy="1446550"/>
          </a:xfrm>
          <a:prstGeom prst="rect">
            <a:avLst/>
          </a:prstGeom>
          <a:noFill/>
        </p:spPr>
        <p:txBody>
          <a:bodyPr wrap="square" rtlCol="0">
            <a:spAutoFit/>
          </a:bodyPr>
          <a:lstStyle/>
          <a:p>
            <a:pPr algn="ctr"/>
            <a:r>
              <a:rPr lang="en-US" sz="88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VA</a:t>
            </a:r>
          </a:p>
        </p:txBody>
      </p:sp>
      <p:sp>
        <p:nvSpPr>
          <p:cNvPr id="4" name="TextBox 3">
            <a:extLst>
              <a:ext uri="{FF2B5EF4-FFF2-40B4-BE49-F238E27FC236}">
                <a16:creationId xmlns:a16="http://schemas.microsoft.com/office/drawing/2014/main" id="{EDDD1B55-0393-FE01-EDF3-06E03F2BE898}"/>
              </a:ext>
            </a:extLst>
          </p:cNvPr>
          <p:cNvSpPr txBox="1"/>
          <p:nvPr/>
        </p:nvSpPr>
        <p:spPr>
          <a:xfrm>
            <a:off x="762000" y="489620"/>
            <a:ext cx="11277600" cy="1815882"/>
          </a:xfrm>
          <a:prstGeom prst="rect">
            <a:avLst/>
          </a:prstGeom>
          <a:noFill/>
        </p:spPr>
        <p:txBody>
          <a:bodyPr wrap="square" rtlCol="0">
            <a:spAutoFit/>
          </a:bodyPr>
          <a:lstStyle/>
          <a:p>
            <a:r>
              <a:rPr lang="en-US" sz="5600" dirty="0">
                <a:solidFill>
                  <a:srgbClr val="00A44D"/>
                </a:solidFill>
                <a:latin typeface="Mohave"/>
              </a:rPr>
              <a:t>WHAT WILL INCREASE THE CHANCE THAT VSP INVESTIGATES A CASE? </a:t>
            </a:r>
            <a:r>
              <a:rPr lang="en-US" sz="4000" dirty="0">
                <a:solidFill>
                  <a:srgbClr val="00A44D"/>
                </a:solidFill>
                <a:latin typeface="Mohave"/>
              </a:rPr>
              <a:t>(cont.)</a:t>
            </a:r>
            <a:endParaRPr lang="en-US" sz="5600" dirty="0">
              <a:solidFill>
                <a:srgbClr val="00A44D"/>
              </a:solidFill>
              <a:latin typeface="Mohave"/>
            </a:endParaRPr>
          </a:p>
        </p:txBody>
      </p:sp>
    </p:spTree>
    <p:extLst>
      <p:ext uri="{BB962C8B-B14F-4D97-AF65-F5344CB8AC3E}">
        <p14:creationId xmlns:p14="http://schemas.microsoft.com/office/powerpoint/2010/main" val="3836572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0DB7B-8687-722F-06B3-3546B19BC72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21DBB9-0068-083A-C7C0-A393EA611566}"/>
              </a:ext>
            </a:extLst>
          </p:cNvPr>
          <p:cNvSpPr txBox="1"/>
          <p:nvPr/>
        </p:nvSpPr>
        <p:spPr>
          <a:xfrm>
            <a:off x="21971" y="4343400"/>
            <a:ext cx="12172122" cy="1938992"/>
          </a:xfrm>
          <a:prstGeom prst="rect">
            <a:avLst/>
          </a:prstGeom>
          <a:noFill/>
        </p:spPr>
        <p:txBody>
          <a:bodyPr wrap="square" rtlCol="0">
            <a:spAutoFit/>
          </a:bodyPr>
          <a:lstStyle/>
          <a:p>
            <a:pPr algn="ctr"/>
            <a:r>
              <a:rPr lang="en-US" sz="40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Email Addresses</a:t>
            </a:r>
          </a:p>
          <a:p>
            <a:pPr algn="ctr"/>
            <a:endParaRPr lang="en-US" sz="40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40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Phone Numbers</a:t>
            </a:r>
          </a:p>
        </p:txBody>
      </p:sp>
      <p:sp>
        <p:nvSpPr>
          <p:cNvPr id="3" name="TextBox 2">
            <a:extLst>
              <a:ext uri="{FF2B5EF4-FFF2-40B4-BE49-F238E27FC236}">
                <a16:creationId xmlns:a16="http://schemas.microsoft.com/office/drawing/2014/main" id="{41B4D4AA-C16E-2051-0833-CDC6B5F107A8}"/>
              </a:ext>
            </a:extLst>
          </p:cNvPr>
          <p:cNvSpPr txBox="1"/>
          <p:nvPr/>
        </p:nvSpPr>
        <p:spPr>
          <a:xfrm>
            <a:off x="125285" y="2745129"/>
            <a:ext cx="11941429" cy="1200329"/>
          </a:xfrm>
          <a:prstGeom prst="rect">
            <a:avLst/>
          </a:prstGeom>
          <a:noFill/>
        </p:spPr>
        <p:txBody>
          <a:bodyPr wrap="square" rtlCol="0">
            <a:spAutoFit/>
          </a:bodyPr>
          <a:lstStyle/>
          <a:p>
            <a:pPr algn="ctr"/>
            <a:r>
              <a:rPr lang="en-US" sz="7200" b="1" dirty="0">
                <a:solidFill>
                  <a:schemeClr val="bg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AVOID  THE  GENERIC</a:t>
            </a:r>
          </a:p>
        </p:txBody>
      </p:sp>
      <p:sp>
        <p:nvSpPr>
          <p:cNvPr id="4" name="TextBox 3">
            <a:extLst>
              <a:ext uri="{FF2B5EF4-FFF2-40B4-BE49-F238E27FC236}">
                <a16:creationId xmlns:a16="http://schemas.microsoft.com/office/drawing/2014/main" id="{92C3B03D-839B-C055-CCCD-7E1A627A542C}"/>
              </a:ext>
            </a:extLst>
          </p:cNvPr>
          <p:cNvSpPr txBox="1"/>
          <p:nvPr/>
        </p:nvSpPr>
        <p:spPr>
          <a:xfrm>
            <a:off x="762000" y="489620"/>
            <a:ext cx="11277600" cy="1815882"/>
          </a:xfrm>
          <a:prstGeom prst="rect">
            <a:avLst/>
          </a:prstGeom>
          <a:noFill/>
        </p:spPr>
        <p:txBody>
          <a:bodyPr wrap="square" rtlCol="0">
            <a:spAutoFit/>
          </a:bodyPr>
          <a:lstStyle/>
          <a:p>
            <a:r>
              <a:rPr lang="en-US" sz="5600" dirty="0">
                <a:solidFill>
                  <a:srgbClr val="00A44D"/>
                </a:solidFill>
                <a:latin typeface="Mohave"/>
              </a:rPr>
              <a:t>WHAT WILL INCREASE THE CHANCE THAT VSP INVESTIGATES A CASE? </a:t>
            </a:r>
            <a:r>
              <a:rPr lang="en-US" sz="4000" dirty="0">
                <a:solidFill>
                  <a:srgbClr val="00A44D"/>
                </a:solidFill>
                <a:latin typeface="Mohave"/>
              </a:rPr>
              <a:t>(cont.)</a:t>
            </a:r>
            <a:endParaRPr lang="en-US" sz="5600" dirty="0">
              <a:solidFill>
                <a:srgbClr val="00A44D"/>
              </a:solidFill>
              <a:latin typeface="Mohave"/>
            </a:endParaRPr>
          </a:p>
        </p:txBody>
      </p:sp>
    </p:spTree>
    <p:extLst>
      <p:ext uri="{BB962C8B-B14F-4D97-AF65-F5344CB8AC3E}">
        <p14:creationId xmlns:p14="http://schemas.microsoft.com/office/powerpoint/2010/main" val="1927508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B7FF9-A9BF-46CB-85E1-2C1E9E30D339}"/>
              </a:ext>
            </a:extLst>
          </p:cNvPr>
          <p:cNvSpPr txBox="1"/>
          <p:nvPr/>
        </p:nvSpPr>
        <p:spPr>
          <a:xfrm>
            <a:off x="533400" y="457200"/>
            <a:ext cx="11963400" cy="954107"/>
          </a:xfrm>
          <a:prstGeom prst="rect">
            <a:avLst/>
          </a:prstGeom>
          <a:noFill/>
        </p:spPr>
        <p:txBody>
          <a:bodyPr wrap="square" rtlCol="0">
            <a:spAutoFit/>
          </a:bodyPr>
          <a:lstStyle/>
          <a:p>
            <a:r>
              <a:rPr lang="en-US" sz="5600" dirty="0">
                <a:solidFill>
                  <a:srgbClr val="00A44D"/>
                </a:solidFill>
                <a:latin typeface="Mohave"/>
              </a:rPr>
              <a:t>HOW DOES VSP SHARE INFORMATION?</a:t>
            </a:r>
          </a:p>
        </p:txBody>
      </p:sp>
      <p:pic>
        <p:nvPicPr>
          <p:cNvPr id="6" name="Picture 5" descr="Logo, company name&#10;&#10;Description automatically generated">
            <a:extLst>
              <a:ext uri="{FF2B5EF4-FFF2-40B4-BE49-F238E27FC236}">
                <a16:creationId xmlns:a16="http://schemas.microsoft.com/office/drawing/2014/main" id="{E6749F4F-D52F-4627-A789-5F69E71B87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990600"/>
            <a:ext cx="9144000" cy="5143501"/>
          </a:xfrm>
          <a:prstGeom prst="rect">
            <a:avLst/>
          </a:prstGeom>
        </p:spPr>
      </p:pic>
      <p:sp>
        <p:nvSpPr>
          <p:cNvPr id="7" name="TextBox 6">
            <a:extLst>
              <a:ext uri="{FF2B5EF4-FFF2-40B4-BE49-F238E27FC236}">
                <a16:creationId xmlns:a16="http://schemas.microsoft.com/office/drawing/2014/main" id="{D5360793-42E5-4A92-828E-DE7E4756945E}"/>
              </a:ext>
            </a:extLst>
          </p:cNvPr>
          <p:cNvSpPr txBox="1"/>
          <p:nvPr/>
        </p:nvSpPr>
        <p:spPr>
          <a:xfrm>
            <a:off x="685800" y="5334000"/>
            <a:ext cx="10820400" cy="400110"/>
          </a:xfrm>
          <a:prstGeom prst="rect">
            <a:avLst/>
          </a:prstGeom>
          <a:noFill/>
        </p:spPr>
        <p:txBody>
          <a:bodyPr wrap="square">
            <a:spAutoFit/>
          </a:bodyPr>
          <a:lstStyle/>
          <a:p>
            <a:pPr algn="ctr">
              <a:buClr>
                <a:srgbClr val="00A44D"/>
              </a:buClr>
            </a:pPr>
            <a:r>
              <a:rPr lang="en-US" sz="2000" dirty="0">
                <a:solidFill>
                  <a:srgbClr val="626262"/>
                </a:solidFill>
                <a:latin typeface="Open Sans" panose="020B0606030504020204" pitchFamily="34" charset="0"/>
              </a:rPr>
              <a:t>This is a requirement from the Virginia Information Technologies Agency (VITA).</a:t>
            </a:r>
            <a:endParaRPr lang="en-US" sz="2000" b="0" i="0" dirty="0">
              <a:solidFill>
                <a:srgbClr val="626262"/>
              </a:solidFill>
              <a:effectLst/>
              <a:latin typeface="Open Sans" panose="020B0606030504020204" pitchFamily="34" charset="0"/>
            </a:endParaRPr>
          </a:p>
        </p:txBody>
      </p:sp>
    </p:spTree>
    <p:extLst>
      <p:ext uri="{BB962C8B-B14F-4D97-AF65-F5344CB8AC3E}">
        <p14:creationId xmlns:p14="http://schemas.microsoft.com/office/powerpoint/2010/main" val="3091441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B7FF9-A9BF-46CB-85E1-2C1E9E30D339}"/>
              </a:ext>
            </a:extLst>
          </p:cNvPr>
          <p:cNvSpPr txBox="1"/>
          <p:nvPr/>
        </p:nvSpPr>
        <p:spPr>
          <a:xfrm>
            <a:off x="0" y="489620"/>
            <a:ext cx="12192000" cy="954107"/>
          </a:xfrm>
          <a:prstGeom prst="rect">
            <a:avLst/>
          </a:prstGeom>
          <a:noFill/>
        </p:spPr>
        <p:txBody>
          <a:bodyPr wrap="square" rtlCol="0">
            <a:spAutoFit/>
          </a:bodyPr>
          <a:lstStyle/>
          <a:p>
            <a:pPr algn="ctr"/>
            <a:r>
              <a:rPr lang="en-US" sz="5600" dirty="0">
                <a:solidFill>
                  <a:srgbClr val="00A44D"/>
                </a:solidFill>
                <a:latin typeface="Mohave"/>
              </a:rPr>
              <a:t>BEFORE VSP CAN PURSUE CHARGES…</a:t>
            </a:r>
          </a:p>
        </p:txBody>
      </p:sp>
      <p:sp>
        <p:nvSpPr>
          <p:cNvPr id="8" name="TextBox 7">
            <a:extLst>
              <a:ext uri="{FF2B5EF4-FFF2-40B4-BE49-F238E27FC236}">
                <a16:creationId xmlns:a16="http://schemas.microsoft.com/office/drawing/2014/main" id="{1D8D99C3-0E60-41D1-BB36-5AC1F0F4848E}"/>
              </a:ext>
            </a:extLst>
          </p:cNvPr>
          <p:cNvSpPr txBox="1"/>
          <p:nvPr/>
        </p:nvSpPr>
        <p:spPr>
          <a:xfrm>
            <a:off x="776177" y="1524000"/>
            <a:ext cx="10196623" cy="3785652"/>
          </a:xfrm>
          <a:prstGeom prst="rect">
            <a:avLst/>
          </a:prstGeom>
          <a:noFill/>
        </p:spPr>
        <p:txBody>
          <a:bodyPr wrap="square">
            <a:spAutoFit/>
          </a:bodyPr>
          <a:lstStyle/>
          <a:p>
            <a:pPr>
              <a:buClr>
                <a:srgbClr val="00A44D"/>
              </a:buClr>
            </a:pPr>
            <a:endParaRPr lang="en-US" sz="6000" dirty="0">
              <a:solidFill>
                <a:srgbClr val="626262"/>
              </a:solidFill>
              <a:latin typeface="Open Sans" panose="020B0606030504020204" pitchFamily="34" charset="0"/>
            </a:endParaRPr>
          </a:p>
          <a:p>
            <a:pPr>
              <a:buClr>
                <a:srgbClr val="00A44D"/>
              </a:buClr>
            </a:pPr>
            <a:r>
              <a:rPr lang="en-US" sz="6000" dirty="0">
                <a:solidFill>
                  <a:srgbClr val="626262"/>
                </a:solidFill>
                <a:latin typeface="Open Sans" panose="020B0606030504020204" pitchFamily="34" charset="0"/>
              </a:rPr>
              <a:t>Our special agents are required to consult with a Commonwealth’s Attorney.</a:t>
            </a:r>
            <a:endParaRPr lang="en-US" sz="6000" i="0"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1263574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781493" y="1284268"/>
            <a:ext cx="10572307" cy="7540526"/>
          </a:xfrm>
          <a:prstGeom prst="rect">
            <a:avLst/>
          </a:prstGeom>
          <a:noFill/>
        </p:spPr>
        <p:txBody>
          <a:bodyPr wrap="square" rtlCol="0">
            <a:spAutoFit/>
          </a:bodyPr>
          <a:lstStyle/>
          <a:p>
            <a:endParaRPr lang="en-US" sz="3200" b="1" dirty="0">
              <a:solidFill>
                <a:schemeClr val="bg1">
                  <a:lumMod val="65000"/>
                  <a:lumOff val="35000"/>
                </a:schemeClr>
              </a:solidFill>
              <a:latin typeface="Open Sans"/>
            </a:endParaRPr>
          </a:p>
          <a:p>
            <a:pPr marL="1066770" lvl="1" indent="-457200">
              <a:buClr>
                <a:srgbClr val="00A44D"/>
              </a:buClr>
              <a:buFont typeface="Arial" panose="020B0604020202020204" pitchFamily="34" charset="0"/>
              <a:buChar char="•"/>
            </a:pPr>
            <a:r>
              <a:rPr lang="en-US" sz="4400" dirty="0">
                <a:solidFill>
                  <a:schemeClr val="bg1">
                    <a:lumMod val="65000"/>
                    <a:lumOff val="35000"/>
                  </a:schemeClr>
                </a:solidFill>
                <a:latin typeface="Open Sans"/>
              </a:rPr>
              <a:t>City of Richmond</a:t>
            </a:r>
          </a:p>
          <a:p>
            <a:pPr marL="1066770" lvl="1" indent="-457200">
              <a:buClr>
                <a:srgbClr val="00A44D"/>
              </a:buClr>
              <a:buFont typeface="Arial" panose="020B0604020202020204" pitchFamily="34" charset="0"/>
              <a:buChar char="•"/>
            </a:pPr>
            <a:endParaRPr lang="en-US" sz="4400" dirty="0">
              <a:solidFill>
                <a:schemeClr val="bg1">
                  <a:lumMod val="65000"/>
                  <a:lumOff val="35000"/>
                </a:schemeClr>
              </a:solidFill>
              <a:latin typeface="Open Sans"/>
            </a:endParaRPr>
          </a:p>
          <a:p>
            <a:pPr marL="1066770" lvl="1" indent="-457200">
              <a:buClr>
                <a:srgbClr val="00A44D"/>
              </a:buClr>
              <a:buFont typeface="Arial" panose="020B0604020202020204" pitchFamily="34" charset="0"/>
              <a:buChar char="•"/>
            </a:pPr>
            <a:r>
              <a:rPr lang="en-US" sz="4400" dirty="0">
                <a:solidFill>
                  <a:schemeClr val="bg1">
                    <a:lumMod val="65000"/>
                    <a:lumOff val="35000"/>
                  </a:schemeClr>
                </a:solidFill>
                <a:latin typeface="Open Sans"/>
              </a:rPr>
              <a:t>City of Norfolk</a:t>
            </a:r>
          </a:p>
          <a:p>
            <a:pPr marL="1066770" lvl="1" indent="-457200">
              <a:buClr>
                <a:srgbClr val="00A44D"/>
              </a:buClr>
              <a:buFont typeface="Arial" panose="020B0604020202020204" pitchFamily="34" charset="0"/>
              <a:buChar char="•"/>
            </a:pPr>
            <a:endParaRPr lang="en-US" sz="4400" dirty="0">
              <a:solidFill>
                <a:schemeClr val="bg1">
                  <a:lumMod val="65000"/>
                  <a:lumOff val="35000"/>
                </a:schemeClr>
              </a:solidFill>
              <a:latin typeface="Open Sans"/>
            </a:endParaRPr>
          </a:p>
          <a:p>
            <a:pPr marL="1066770" lvl="1" indent="-457200">
              <a:buClr>
                <a:srgbClr val="00A44D"/>
              </a:buClr>
              <a:buFont typeface="Arial" panose="020B0604020202020204" pitchFamily="34" charset="0"/>
              <a:buChar char="•"/>
            </a:pPr>
            <a:r>
              <a:rPr lang="en-US" sz="4400" dirty="0">
                <a:solidFill>
                  <a:schemeClr val="bg1">
                    <a:lumMod val="65000"/>
                    <a:lumOff val="35000"/>
                  </a:schemeClr>
                </a:solidFill>
                <a:latin typeface="Open Sans"/>
              </a:rPr>
              <a:t>City of Salem</a:t>
            </a:r>
          </a:p>
          <a:p>
            <a:pPr marL="1066770" lvl="1" indent="-457200">
              <a:buClr>
                <a:srgbClr val="00A44D"/>
              </a:buClr>
              <a:buFont typeface="Arial" panose="020B0604020202020204" pitchFamily="34" charset="0"/>
              <a:buChar char="•"/>
            </a:pPr>
            <a:endParaRPr lang="en-US" sz="4400" dirty="0">
              <a:solidFill>
                <a:schemeClr val="bg1">
                  <a:lumMod val="65000"/>
                  <a:lumOff val="35000"/>
                </a:schemeClr>
              </a:solidFill>
              <a:latin typeface="Open Sans"/>
            </a:endParaRPr>
          </a:p>
          <a:p>
            <a:pPr marL="1066770" lvl="1" indent="-457200">
              <a:buClr>
                <a:srgbClr val="00A44D"/>
              </a:buClr>
              <a:buFont typeface="Arial" panose="020B0604020202020204" pitchFamily="34" charset="0"/>
              <a:buChar char="•"/>
            </a:pPr>
            <a:r>
              <a:rPr lang="en-US" sz="4400" dirty="0">
                <a:solidFill>
                  <a:schemeClr val="bg1">
                    <a:lumMod val="65000"/>
                    <a:lumOff val="35000"/>
                  </a:schemeClr>
                </a:solidFill>
                <a:latin typeface="Open Sans"/>
              </a:rPr>
              <a:t>Arlington County</a:t>
            </a:r>
          </a:p>
          <a:p>
            <a:endParaRPr lang="en-US" sz="3200" dirty="0">
              <a:solidFill>
                <a:srgbClr val="00A44D"/>
              </a:solidFill>
              <a:latin typeface="Mohave"/>
            </a:endParaRPr>
          </a:p>
          <a:p>
            <a:endParaRPr lang="en-US" sz="5600" dirty="0">
              <a:solidFill>
                <a:srgbClr val="00A44D"/>
              </a:solidFill>
              <a:latin typeface="Mohave"/>
            </a:endParaRPr>
          </a:p>
          <a:p>
            <a:endParaRPr lang="en-US" sz="5600" dirty="0">
              <a:solidFill>
                <a:srgbClr val="00A44D"/>
              </a:solidFill>
              <a:latin typeface="Mohave"/>
            </a:endParaRPr>
          </a:p>
        </p:txBody>
      </p:sp>
      <p:sp>
        <p:nvSpPr>
          <p:cNvPr id="3" name="TextBox 2">
            <a:extLst>
              <a:ext uri="{FF2B5EF4-FFF2-40B4-BE49-F238E27FC236}">
                <a16:creationId xmlns:a16="http://schemas.microsoft.com/office/drawing/2014/main" id="{95D7030B-A166-46B4-AF15-5127FB758D3D}"/>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SPECIAL PROSECUTORS</a:t>
            </a:r>
          </a:p>
        </p:txBody>
      </p:sp>
    </p:spTree>
    <p:extLst>
      <p:ext uri="{BB962C8B-B14F-4D97-AF65-F5344CB8AC3E}">
        <p14:creationId xmlns:p14="http://schemas.microsoft.com/office/powerpoint/2010/main" val="2946945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F61F780-0384-4163-B528-8C958D4A74ED}"/>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PUBLIC PERCEPTION</a:t>
            </a:r>
          </a:p>
        </p:txBody>
      </p:sp>
      <p:pic>
        <p:nvPicPr>
          <p:cNvPr id="4" name="Picture 3" descr="Graphical user interface, application&#10;&#10;Description automatically generated">
            <a:extLst>
              <a:ext uri="{FF2B5EF4-FFF2-40B4-BE49-F238E27FC236}">
                <a16:creationId xmlns:a16="http://schemas.microsoft.com/office/drawing/2014/main" id="{2948600B-548C-258C-1C63-478D74238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371600"/>
            <a:ext cx="4214098" cy="5414273"/>
          </a:xfrm>
          <a:prstGeom prst="rect">
            <a:avLst/>
          </a:prstGeom>
        </p:spPr>
      </p:pic>
    </p:spTree>
    <p:extLst>
      <p:ext uri="{BB962C8B-B14F-4D97-AF65-F5344CB8AC3E}">
        <p14:creationId xmlns:p14="http://schemas.microsoft.com/office/powerpoint/2010/main" val="432104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F61F780-0384-4163-B528-8C958D4A74ED}"/>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PUBLIC PERCEPTION</a:t>
            </a:r>
            <a:r>
              <a:rPr lang="en-US" sz="4000" dirty="0">
                <a:solidFill>
                  <a:srgbClr val="00A44D"/>
                </a:solidFill>
                <a:latin typeface="Mohave"/>
              </a:rPr>
              <a:t> (cont.)</a:t>
            </a:r>
            <a:endParaRPr lang="en-US" sz="5600" dirty="0">
              <a:solidFill>
                <a:srgbClr val="00A44D"/>
              </a:solidFill>
              <a:latin typeface="Mohave"/>
            </a:endParaRPr>
          </a:p>
        </p:txBody>
      </p:sp>
      <p:sp>
        <p:nvSpPr>
          <p:cNvPr id="2" name="TextBox 1">
            <a:extLst>
              <a:ext uri="{FF2B5EF4-FFF2-40B4-BE49-F238E27FC236}">
                <a16:creationId xmlns:a16="http://schemas.microsoft.com/office/drawing/2014/main" id="{9FCB16AF-5320-4A99-8F51-1AF898BA00BF}"/>
              </a:ext>
            </a:extLst>
          </p:cNvPr>
          <p:cNvSpPr txBox="1"/>
          <p:nvPr/>
        </p:nvSpPr>
        <p:spPr>
          <a:xfrm>
            <a:off x="444946" y="6137547"/>
            <a:ext cx="6489254" cy="461665"/>
          </a:xfrm>
          <a:prstGeom prst="rect">
            <a:avLst/>
          </a:prstGeom>
          <a:noFill/>
        </p:spPr>
        <p:txBody>
          <a:bodyPr wrap="square" rtlCol="0">
            <a:spAutoFit/>
          </a:bodyPr>
          <a:lstStyle/>
          <a:p>
            <a:r>
              <a:rPr lang="en-US" i="1" dirty="0">
                <a:solidFill>
                  <a:schemeClr val="tx1">
                    <a:lumMod val="75000"/>
                  </a:schemeClr>
                </a:solidFill>
              </a:rPr>
              <a:t>Source:  Coalition Against Insurance Fraud - 2023</a:t>
            </a:r>
          </a:p>
        </p:txBody>
      </p:sp>
      <p:pic>
        <p:nvPicPr>
          <p:cNvPr id="5" name="Picture 4" descr="Chart, bar chart&#10;&#10;Description automatically generated">
            <a:extLst>
              <a:ext uri="{FF2B5EF4-FFF2-40B4-BE49-F238E27FC236}">
                <a16:creationId xmlns:a16="http://schemas.microsoft.com/office/drawing/2014/main" id="{A3290C20-AFB7-0ED4-4494-C1F47BFA0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225" y="1433102"/>
            <a:ext cx="8743950" cy="4704445"/>
          </a:xfrm>
          <a:prstGeom prst="rect">
            <a:avLst/>
          </a:prstGeom>
        </p:spPr>
      </p:pic>
    </p:spTree>
    <p:extLst>
      <p:ext uri="{BB962C8B-B14F-4D97-AF65-F5344CB8AC3E}">
        <p14:creationId xmlns:p14="http://schemas.microsoft.com/office/powerpoint/2010/main" val="3768642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16AF-5320-4A99-8F51-1AF898BA00BF}"/>
              </a:ext>
            </a:extLst>
          </p:cNvPr>
          <p:cNvSpPr txBox="1"/>
          <p:nvPr/>
        </p:nvSpPr>
        <p:spPr>
          <a:xfrm>
            <a:off x="444946" y="6137547"/>
            <a:ext cx="6489254" cy="461665"/>
          </a:xfrm>
          <a:prstGeom prst="rect">
            <a:avLst/>
          </a:prstGeom>
          <a:noFill/>
        </p:spPr>
        <p:txBody>
          <a:bodyPr wrap="square" rtlCol="0">
            <a:spAutoFit/>
          </a:bodyPr>
          <a:lstStyle/>
          <a:p>
            <a:r>
              <a:rPr lang="en-US" i="1" dirty="0">
                <a:solidFill>
                  <a:schemeClr val="tx1">
                    <a:lumMod val="75000"/>
                  </a:schemeClr>
                </a:solidFill>
              </a:rPr>
              <a:t>Source:  Coalition Against Insurance Fraud - 2023</a:t>
            </a:r>
          </a:p>
        </p:txBody>
      </p:sp>
      <p:pic>
        <p:nvPicPr>
          <p:cNvPr id="5" name="Picture 4">
            <a:extLst>
              <a:ext uri="{FF2B5EF4-FFF2-40B4-BE49-F238E27FC236}">
                <a16:creationId xmlns:a16="http://schemas.microsoft.com/office/drawing/2014/main" id="{A3290C20-AFB7-0ED4-4494-C1F47BFA0F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7151" y="1433102"/>
            <a:ext cx="7750097" cy="4704445"/>
          </a:xfrm>
          <a:prstGeom prst="rect">
            <a:avLst/>
          </a:prstGeom>
        </p:spPr>
      </p:pic>
      <p:sp>
        <p:nvSpPr>
          <p:cNvPr id="3" name="TextBox 2">
            <a:extLst>
              <a:ext uri="{FF2B5EF4-FFF2-40B4-BE49-F238E27FC236}">
                <a16:creationId xmlns:a16="http://schemas.microsoft.com/office/drawing/2014/main" id="{61A39F85-1C24-60A2-D725-A2E434FE01C1}"/>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PUBLIC PERCEPTION</a:t>
            </a:r>
            <a:r>
              <a:rPr lang="en-US" sz="4000" dirty="0">
                <a:solidFill>
                  <a:srgbClr val="00A44D"/>
                </a:solidFill>
                <a:latin typeface="Mohave"/>
              </a:rPr>
              <a:t> (cont.)</a:t>
            </a:r>
            <a:endParaRPr lang="en-US" sz="5600" dirty="0">
              <a:solidFill>
                <a:srgbClr val="00A44D"/>
              </a:solidFill>
              <a:latin typeface="Mohave"/>
            </a:endParaRPr>
          </a:p>
        </p:txBody>
      </p:sp>
    </p:spTree>
    <p:extLst>
      <p:ext uri="{BB962C8B-B14F-4D97-AF65-F5344CB8AC3E}">
        <p14:creationId xmlns:p14="http://schemas.microsoft.com/office/powerpoint/2010/main" val="3664547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16AF-5320-4A99-8F51-1AF898BA00BF}"/>
              </a:ext>
            </a:extLst>
          </p:cNvPr>
          <p:cNvSpPr txBox="1"/>
          <p:nvPr/>
        </p:nvSpPr>
        <p:spPr>
          <a:xfrm>
            <a:off x="444946" y="6137547"/>
            <a:ext cx="6489254" cy="461665"/>
          </a:xfrm>
          <a:prstGeom prst="rect">
            <a:avLst/>
          </a:prstGeom>
          <a:noFill/>
        </p:spPr>
        <p:txBody>
          <a:bodyPr wrap="square" rtlCol="0">
            <a:spAutoFit/>
          </a:bodyPr>
          <a:lstStyle/>
          <a:p>
            <a:r>
              <a:rPr lang="en-US" i="1" dirty="0">
                <a:solidFill>
                  <a:schemeClr val="tx1">
                    <a:lumMod val="75000"/>
                  </a:schemeClr>
                </a:solidFill>
              </a:rPr>
              <a:t>Source:  Coalition Against Insurance Fraud - 2023</a:t>
            </a:r>
          </a:p>
        </p:txBody>
      </p:sp>
      <p:pic>
        <p:nvPicPr>
          <p:cNvPr id="5" name="Picture 4">
            <a:extLst>
              <a:ext uri="{FF2B5EF4-FFF2-40B4-BE49-F238E27FC236}">
                <a16:creationId xmlns:a16="http://schemas.microsoft.com/office/drawing/2014/main" id="{A3290C20-AFB7-0ED4-4494-C1F47BFA0F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7151" y="1658773"/>
            <a:ext cx="7750097" cy="4253102"/>
          </a:xfrm>
          <a:prstGeom prst="rect">
            <a:avLst/>
          </a:prstGeom>
        </p:spPr>
      </p:pic>
      <p:sp>
        <p:nvSpPr>
          <p:cNvPr id="3" name="TextBox 2">
            <a:extLst>
              <a:ext uri="{FF2B5EF4-FFF2-40B4-BE49-F238E27FC236}">
                <a16:creationId xmlns:a16="http://schemas.microsoft.com/office/drawing/2014/main" id="{6C34E382-0C72-A020-AA2E-69F5EBADFF1C}"/>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PUBLIC PERCEPTION</a:t>
            </a:r>
            <a:r>
              <a:rPr lang="en-US" sz="4000" dirty="0">
                <a:solidFill>
                  <a:srgbClr val="00A44D"/>
                </a:solidFill>
                <a:latin typeface="Mohave"/>
              </a:rPr>
              <a:t> (cont.)</a:t>
            </a:r>
            <a:endParaRPr lang="en-US" sz="5600" dirty="0">
              <a:solidFill>
                <a:srgbClr val="00A44D"/>
              </a:solidFill>
              <a:latin typeface="Mohave"/>
            </a:endParaRPr>
          </a:p>
        </p:txBody>
      </p:sp>
    </p:spTree>
    <p:extLst>
      <p:ext uri="{BB962C8B-B14F-4D97-AF65-F5344CB8AC3E}">
        <p14:creationId xmlns:p14="http://schemas.microsoft.com/office/powerpoint/2010/main" val="1854256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16AF-5320-4A99-8F51-1AF898BA00BF}"/>
              </a:ext>
            </a:extLst>
          </p:cNvPr>
          <p:cNvSpPr txBox="1"/>
          <p:nvPr/>
        </p:nvSpPr>
        <p:spPr>
          <a:xfrm>
            <a:off x="444946" y="6137547"/>
            <a:ext cx="6489254" cy="461665"/>
          </a:xfrm>
          <a:prstGeom prst="rect">
            <a:avLst/>
          </a:prstGeom>
          <a:noFill/>
        </p:spPr>
        <p:txBody>
          <a:bodyPr wrap="square" rtlCol="0">
            <a:spAutoFit/>
          </a:bodyPr>
          <a:lstStyle/>
          <a:p>
            <a:r>
              <a:rPr lang="en-US" i="1" dirty="0">
                <a:solidFill>
                  <a:schemeClr val="tx1">
                    <a:lumMod val="75000"/>
                  </a:schemeClr>
                </a:solidFill>
              </a:rPr>
              <a:t>Source:  Coalition Against Insurance Fraud - 2023</a:t>
            </a:r>
          </a:p>
        </p:txBody>
      </p:sp>
      <p:pic>
        <p:nvPicPr>
          <p:cNvPr id="5" name="Picture 4">
            <a:extLst>
              <a:ext uri="{FF2B5EF4-FFF2-40B4-BE49-F238E27FC236}">
                <a16:creationId xmlns:a16="http://schemas.microsoft.com/office/drawing/2014/main" id="{A3290C20-AFB7-0ED4-4494-C1F47BFA0F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1011" y="1482115"/>
            <a:ext cx="7542376" cy="4606418"/>
          </a:xfrm>
          <a:prstGeom prst="rect">
            <a:avLst/>
          </a:prstGeom>
        </p:spPr>
      </p:pic>
      <p:sp>
        <p:nvSpPr>
          <p:cNvPr id="3" name="TextBox 2">
            <a:extLst>
              <a:ext uri="{FF2B5EF4-FFF2-40B4-BE49-F238E27FC236}">
                <a16:creationId xmlns:a16="http://schemas.microsoft.com/office/drawing/2014/main" id="{92772200-B5DB-EB1E-814F-806BBDE92EAB}"/>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PUBLIC PERCEPTION</a:t>
            </a:r>
            <a:r>
              <a:rPr lang="en-US" sz="4000" dirty="0">
                <a:solidFill>
                  <a:srgbClr val="00A44D"/>
                </a:solidFill>
                <a:latin typeface="Mohave"/>
              </a:rPr>
              <a:t> (cont.)</a:t>
            </a:r>
            <a:endParaRPr lang="en-US" sz="5600" dirty="0">
              <a:solidFill>
                <a:srgbClr val="00A44D"/>
              </a:solidFill>
              <a:latin typeface="Mohave"/>
            </a:endParaRPr>
          </a:p>
        </p:txBody>
      </p:sp>
    </p:spTree>
    <p:extLst>
      <p:ext uri="{BB962C8B-B14F-4D97-AF65-F5344CB8AC3E}">
        <p14:creationId xmlns:p14="http://schemas.microsoft.com/office/powerpoint/2010/main" val="503704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D67174-35D3-460A-88F3-88B8F722181D}"/>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WHAT IS INSURANCE FRAUD?</a:t>
            </a:r>
          </a:p>
        </p:txBody>
      </p:sp>
      <p:sp>
        <p:nvSpPr>
          <p:cNvPr id="5" name="TextBox 4">
            <a:extLst>
              <a:ext uri="{FF2B5EF4-FFF2-40B4-BE49-F238E27FC236}">
                <a16:creationId xmlns:a16="http://schemas.microsoft.com/office/drawing/2014/main" id="{44FFF5F9-C56D-4D9D-923E-FAAFE372DF77}"/>
              </a:ext>
            </a:extLst>
          </p:cNvPr>
          <p:cNvSpPr txBox="1"/>
          <p:nvPr/>
        </p:nvSpPr>
        <p:spPr>
          <a:xfrm>
            <a:off x="776177" y="2091422"/>
            <a:ext cx="10577623" cy="2308324"/>
          </a:xfrm>
          <a:prstGeom prst="rect">
            <a:avLst/>
          </a:prstGeom>
          <a:noFill/>
        </p:spPr>
        <p:txBody>
          <a:bodyPr wrap="square">
            <a:spAutoFit/>
          </a:bodyPr>
          <a:lstStyle/>
          <a:p>
            <a:pPr algn="l"/>
            <a:r>
              <a:rPr lang="en-US" sz="3600" i="0" dirty="0">
                <a:solidFill>
                  <a:srgbClr val="626262"/>
                </a:solidFill>
                <a:effectLst/>
                <a:latin typeface="Open Sans" panose="020B0606030504020204" pitchFamily="34" charset="0"/>
              </a:rPr>
              <a:t>Insurance fraud occurs when a person or persons make money or attempt to make money from insurance transactions through deception, lying, cheating or stealing for profit.</a:t>
            </a:r>
            <a:endParaRPr lang="en-US" sz="3600" i="0"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4037848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16AF-5320-4A99-8F51-1AF898BA00BF}"/>
              </a:ext>
            </a:extLst>
          </p:cNvPr>
          <p:cNvSpPr txBox="1"/>
          <p:nvPr/>
        </p:nvSpPr>
        <p:spPr>
          <a:xfrm>
            <a:off x="444946" y="6137547"/>
            <a:ext cx="6489254" cy="461665"/>
          </a:xfrm>
          <a:prstGeom prst="rect">
            <a:avLst/>
          </a:prstGeom>
          <a:noFill/>
        </p:spPr>
        <p:txBody>
          <a:bodyPr wrap="square" rtlCol="0">
            <a:spAutoFit/>
          </a:bodyPr>
          <a:lstStyle/>
          <a:p>
            <a:r>
              <a:rPr lang="en-US" i="1" dirty="0">
                <a:solidFill>
                  <a:schemeClr val="tx1">
                    <a:lumMod val="75000"/>
                  </a:schemeClr>
                </a:solidFill>
              </a:rPr>
              <a:t>Source:  Coalition Against Insurance Fraud - 2023</a:t>
            </a:r>
          </a:p>
        </p:txBody>
      </p:sp>
      <p:pic>
        <p:nvPicPr>
          <p:cNvPr id="5" name="Picture 4">
            <a:extLst>
              <a:ext uri="{FF2B5EF4-FFF2-40B4-BE49-F238E27FC236}">
                <a16:creationId xmlns:a16="http://schemas.microsoft.com/office/drawing/2014/main" id="{A3290C20-AFB7-0ED4-4494-C1F47BFA0F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7151" y="1482115"/>
            <a:ext cx="7750097" cy="4606418"/>
          </a:xfrm>
          <a:prstGeom prst="rect">
            <a:avLst/>
          </a:prstGeom>
        </p:spPr>
      </p:pic>
      <p:sp>
        <p:nvSpPr>
          <p:cNvPr id="3" name="TextBox 2">
            <a:extLst>
              <a:ext uri="{FF2B5EF4-FFF2-40B4-BE49-F238E27FC236}">
                <a16:creationId xmlns:a16="http://schemas.microsoft.com/office/drawing/2014/main" id="{467DB5F0-4886-5285-DC1A-6BF44725EB31}"/>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PUBLIC PERCEPTION</a:t>
            </a:r>
            <a:r>
              <a:rPr lang="en-US" sz="4000" dirty="0">
                <a:solidFill>
                  <a:srgbClr val="00A44D"/>
                </a:solidFill>
                <a:latin typeface="Mohave"/>
              </a:rPr>
              <a:t> (cont.)</a:t>
            </a:r>
            <a:endParaRPr lang="en-US" sz="5600" dirty="0">
              <a:solidFill>
                <a:srgbClr val="00A44D"/>
              </a:solidFill>
              <a:latin typeface="Mohave"/>
            </a:endParaRPr>
          </a:p>
        </p:txBody>
      </p:sp>
    </p:spTree>
    <p:extLst>
      <p:ext uri="{BB962C8B-B14F-4D97-AF65-F5344CB8AC3E}">
        <p14:creationId xmlns:p14="http://schemas.microsoft.com/office/powerpoint/2010/main" val="3306107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16AF-5320-4A99-8F51-1AF898BA00BF}"/>
              </a:ext>
            </a:extLst>
          </p:cNvPr>
          <p:cNvSpPr txBox="1"/>
          <p:nvPr/>
        </p:nvSpPr>
        <p:spPr>
          <a:xfrm>
            <a:off x="444946" y="6137547"/>
            <a:ext cx="6489254" cy="461665"/>
          </a:xfrm>
          <a:prstGeom prst="rect">
            <a:avLst/>
          </a:prstGeom>
          <a:noFill/>
        </p:spPr>
        <p:txBody>
          <a:bodyPr wrap="square" rtlCol="0">
            <a:spAutoFit/>
          </a:bodyPr>
          <a:lstStyle/>
          <a:p>
            <a:r>
              <a:rPr lang="en-US" i="1" dirty="0">
                <a:solidFill>
                  <a:schemeClr val="tx1">
                    <a:lumMod val="75000"/>
                  </a:schemeClr>
                </a:solidFill>
              </a:rPr>
              <a:t>Source:  Coalition Against Insurance Fraud - 2023</a:t>
            </a:r>
          </a:p>
        </p:txBody>
      </p:sp>
      <p:pic>
        <p:nvPicPr>
          <p:cNvPr id="5" name="Picture 4">
            <a:extLst>
              <a:ext uri="{FF2B5EF4-FFF2-40B4-BE49-F238E27FC236}">
                <a16:creationId xmlns:a16="http://schemas.microsoft.com/office/drawing/2014/main" id="{A3290C20-AFB7-0ED4-4494-C1F47BFA0F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6736" y="1866497"/>
            <a:ext cx="7730926" cy="3837653"/>
          </a:xfrm>
          <a:prstGeom prst="rect">
            <a:avLst/>
          </a:prstGeom>
        </p:spPr>
      </p:pic>
      <p:sp>
        <p:nvSpPr>
          <p:cNvPr id="3" name="TextBox 2">
            <a:extLst>
              <a:ext uri="{FF2B5EF4-FFF2-40B4-BE49-F238E27FC236}">
                <a16:creationId xmlns:a16="http://schemas.microsoft.com/office/drawing/2014/main" id="{468F7131-366C-6331-21AC-28DC1BBD77EC}"/>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PUBLIC PERCEPTION</a:t>
            </a:r>
            <a:r>
              <a:rPr lang="en-US" sz="4000" dirty="0">
                <a:solidFill>
                  <a:srgbClr val="00A44D"/>
                </a:solidFill>
                <a:latin typeface="Mohave"/>
              </a:rPr>
              <a:t> (cont.)</a:t>
            </a:r>
            <a:endParaRPr lang="en-US" sz="5600" dirty="0">
              <a:solidFill>
                <a:srgbClr val="00A44D"/>
              </a:solidFill>
              <a:latin typeface="Mohave"/>
            </a:endParaRPr>
          </a:p>
        </p:txBody>
      </p:sp>
    </p:spTree>
    <p:extLst>
      <p:ext uri="{BB962C8B-B14F-4D97-AF65-F5344CB8AC3E}">
        <p14:creationId xmlns:p14="http://schemas.microsoft.com/office/powerpoint/2010/main" val="2398842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16AF-5320-4A99-8F51-1AF898BA00BF}"/>
              </a:ext>
            </a:extLst>
          </p:cNvPr>
          <p:cNvSpPr txBox="1"/>
          <p:nvPr/>
        </p:nvSpPr>
        <p:spPr>
          <a:xfrm>
            <a:off x="444946" y="6137547"/>
            <a:ext cx="6489254" cy="461665"/>
          </a:xfrm>
          <a:prstGeom prst="rect">
            <a:avLst/>
          </a:prstGeom>
          <a:noFill/>
        </p:spPr>
        <p:txBody>
          <a:bodyPr wrap="square" rtlCol="0">
            <a:spAutoFit/>
          </a:bodyPr>
          <a:lstStyle/>
          <a:p>
            <a:r>
              <a:rPr lang="en-US" i="1" dirty="0">
                <a:solidFill>
                  <a:schemeClr val="tx1">
                    <a:lumMod val="75000"/>
                  </a:schemeClr>
                </a:solidFill>
              </a:rPr>
              <a:t>Source:  Coalition Against Insurance Fraud - 2023</a:t>
            </a:r>
          </a:p>
        </p:txBody>
      </p:sp>
      <p:pic>
        <p:nvPicPr>
          <p:cNvPr id="5" name="Picture 4">
            <a:extLst>
              <a:ext uri="{FF2B5EF4-FFF2-40B4-BE49-F238E27FC236}">
                <a16:creationId xmlns:a16="http://schemas.microsoft.com/office/drawing/2014/main" id="{A3290C20-AFB7-0ED4-4494-C1F47BFA0F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6736" y="1482115"/>
            <a:ext cx="7730926" cy="4606418"/>
          </a:xfrm>
          <a:prstGeom prst="rect">
            <a:avLst/>
          </a:prstGeom>
        </p:spPr>
      </p:pic>
      <p:sp>
        <p:nvSpPr>
          <p:cNvPr id="3" name="TextBox 2">
            <a:extLst>
              <a:ext uri="{FF2B5EF4-FFF2-40B4-BE49-F238E27FC236}">
                <a16:creationId xmlns:a16="http://schemas.microsoft.com/office/drawing/2014/main" id="{90F7C725-F6B7-3EC4-1E65-AAB7CD03DDE5}"/>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PUBLIC PERCEPTION</a:t>
            </a:r>
            <a:r>
              <a:rPr lang="en-US" sz="4000" dirty="0">
                <a:solidFill>
                  <a:srgbClr val="00A44D"/>
                </a:solidFill>
                <a:latin typeface="Mohave"/>
              </a:rPr>
              <a:t> (cont.)</a:t>
            </a:r>
            <a:endParaRPr lang="en-US" sz="5600" dirty="0">
              <a:solidFill>
                <a:srgbClr val="00A44D"/>
              </a:solidFill>
              <a:latin typeface="Mohave"/>
            </a:endParaRPr>
          </a:p>
        </p:txBody>
      </p:sp>
    </p:spTree>
    <p:extLst>
      <p:ext uri="{BB962C8B-B14F-4D97-AF65-F5344CB8AC3E}">
        <p14:creationId xmlns:p14="http://schemas.microsoft.com/office/powerpoint/2010/main" val="1097272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BUILDING PUBLIC AWARENESS</a:t>
            </a:r>
          </a:p>
        </p:txBody>
      </p:sp>
      <p:sp>
        <p:nvSpPr>
          <p:cNvPr id="6" name="TextBox 5">
            <a:extLst>
              <a:ext uri="{FF2B5EF4-FFF2-40B4-BE49-F238E27FC236}">
                <a16:creationId xmlns:a16="http://schemas.microsoft.com/office/drawing/2014/main" id="{4802A5BF-10E7-47CD-9803-96D0DA5E33DA}"/>
              </a:ext>
            </a:extLst>
          </p:cNvPr>
          <p:cNvSpPr txBox="1"/>
          <p:nvPr/>
        </p:nvSpPr>
        <p:spPr>
          <a:xfrm>
            <a:off x="762000" y="1752600"/>
            <a:ext cx="10896600" cy="630942"/>
          </a:xfrm>
          <a:prstGeom prst="rect">
            <a:avLst/>
          </a:prstGeom>
          <a:noFill/>
        </p:spPr>
        <p:txBody>
          <a:bodyPr wrap="square">
            <a:spAutoFit/>
          </a:bodyPr>
          <a:lstStyle/>
          <a:p>
            <a:pPr>
              <a:buClr>
                <a:srgbClr val="00A44D"/>
              </a:buClr>
            </a:pPr>
            <a:r>
              <a:rPr lang="en-US" sz="3500" b="1" dirty="0">
                <a:solidFill>
                  <a:srgbClr val="626262"/>
                </a:solidFill>
                <a:latin typeface="Open Sans" panose="020B0606030504020204" pitchFamily="34" charset="0"/>
              </a:rPr>
              <a:t>2023 IFP Advertising Campaign</a:t>
            </a:r>
          </a:p>
        </p:txBody>
      </p:sp>
      <p:sp>
        <p:nvSpPr>
          <p:cNvPr id="20" name="TextBox 19">
            <a:extLst>
              <a:ext uri="{FF2B5EF4-FFF2-40B4-BE49-F238E27FC236}">
                <a16:creationId xmlns:a16="http://schemas.microsoft.com/office/drawing/2014/main" id="{F710DF68-D0FF-4E33-95BE-26E0DD8CE098}"/>
              </a:ext>
            </a:extLst>
          </p:cNvPr>
          <p:cNvSpPr txBox="1"/>
          <p:nvPr/>
        </p:nvSpPr>
        <p:spPr>
          <a:xfrm>
            <a:off x="8215478" y="3733800"/>
            <a:ext cx="3657600" cy="1754326"/>
          </a:xfrm>
          <a:prstGeom prst="rect">
            <a:avLst/>
          </a:prstGeom>
          <a:noFill/>
        </p:spPr>
        <p:txBody>
          <a:bodyPr wrap="square" rtlCol="0">
            <a:spAutoFit/>
          </a:bodyPr>
          <a:lstStyle/>
          <a:p>
            <a:pPr algn="ctr"/>
            <a:r>
              <a:rPr lang="en-US" sz="3600" b="1" dirty="0">
                <a:solidFill>
                  <a:srgbClr val="00A44D"/>
                </a:solidFill>
                <a:latin typeface="Open Sans" panose="020B0606030504020204" pitchFamily="34" charset="0"/>
                <a:ea typeface="Open Sans" panose="020B0606030504020204" pitchFamily="34" charset="0"/>
                <a:cs typeface="Open Sans" panose="020B0606030504020204" pitchFamily="34" charset="0"/>
              </a:rPr>
              <a:t>MILLON </a:t>
            </a:r>
          </a:p>
          <a:p>
            <a:pPr algn="ctr"/>
            <a:r>
              <a:rPr lang="en-US" sz="3600" b="1" dirty="0">
                <a:solidFill>
                  <a:srgbClr val="00A44D"/>
                </a:solidFill>
                <a:latin typeface="Open Sans" panose="020B0606030504020204" pitchFamily="34" charset="0"/>
                <a:ea typeface="Open Sans" panose="020B0606030504020204" pitchFamily="34" charset="0"/>
                <a:cs typeface="Open Sans" panose="020B0606030504020204" pitchFamily="34" charset="0"/>
              </a:rPr>
              <a:t>ADVERTISING IMPRESSIONS</a:t>
            </a:r>
            <a:endParaRPr lang="en-US" dirty="0"/>
          </a:p>
        </p:txBody>
      </p:sp>
      <p:sp>
        <p:nvSpPr>
          <p:cNvPr id="22" name="TextBox 21">
            <a:extLst>
              <a:ext uri="{FF2B5EF4-FFF2-40B4-BE49-F238E27FC236}">
                <a16:creationId xmlns:a16="http://schemas.microsoft.com/office/drawing/2014/main" id="{1AB9318A-85DA-4224-918E-3C2E78DD48F0}"/>
              </a:ext>
            </a:extLst>
          </p:cNvPr>
          <p:cNvSpPr txBox="1"/>
          <p:nvPr/>
        </p:nvSpPr>
        <p:spPr>
          <a:xfrm>
            <a:off x="8153400" y="1676400"/>
            <a:ext cx="3781757" cy="2400657"/>
          </a:xfrm>
          <a:prstGeom prst="rect">
            <a:avLst/>
          </a:prstGeom>
          <a:noFill/>
        </p:spPr>
        <p:txBody>
          <a:bodyPr wrap="square" rtlCol="0">
            <a:spAutoFit/>
          </a:bodyPr>
          <a:lstStyle/>
          <a:p>
            <a:pPr algn="ctr"/>
            <a:r>
              <a:rPr lang="en-US" sz="15000" dirty="0">
                <a:solidFill>
                  <a:srgbClr val="00A44D"/>
                </a:solidFill>
                <a:latin typeface="Arial Narrow" panose="020B0606020202030204" pitchFamily="34" charset="0"/>
              </a:rPr>
              <a:t>12+</a:t>
            </a:r>
          </a:p>
        </p:txBody>
      </p:sp>
      <p:pic>
        <p:nvPicPr>
          <p:cNvPr id="3" name="Picture 2" descr="A picture containing text, person&#10;&#10;Description automatically generated">
            <a:extLst>
              <a:ext uri="{FF2B5EF4-FFF2-40B4-BE49-F238E27FC236}">
                <a16:creationId xmlns:a16="http://schemas.microsoft.com/office/drawing/2014/main" id="{0AA8722A-E04F-FCFB-5B0B-9D143413E8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697" y="2619189"/>
            <a:ext cx="3205603" cy="3205603"/>
          </a:xfrm>
          <a:prstGeom prst="rect">
            <a:avLst/>
          </a:prstGeom>
        </p:spPr>
      </p:pic>
      <p:pic>
        <p:nvPicPr>
          <p:cNvPr id="8" name="Picture 7" descr="A group of people&#10;&#10;Description automatically generated with medium confidence">
            <a:extLst>
              <a:ext uri="{FF2B5EF4-FFF2-40B4-BE49-F238E27FC236}">
                <a16:creationId xmlns:a16="http://schemas.microsoft.com/office/drawing/2014/main" id="{D9D05ED8-9AF3-9AE1-A8DA-B6D5CA99CE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3198" y="2597801"/>
            <a:ext cx="3205603" cy="3205603"/>
          </a:xfrm>
          <a:prstGeom prst="rect">
            <a:avLst/>
          </a:prstGeom>
        </p:spPr>
      </p:pic>
    </p:spTree>
    <p:extLst>
      <p:ext uri="{BB962C8B-B14F-4D97-AF65-F5344CB8AC3E}">
        <p14:creationId xmlns:p14="http://schemas.microsoft.com/office/powerpoint/2010/main" val="401796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5A626-1772-1F99-FE1E-9A364AF8D01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B9ED833-B2C2-A231-9538-722A3DF2B51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BUILDING PUBLIC AWARENESS</a:t>
            </a:r>
          </a:p>
        </p:txBody>
      </p:sp>
      <p:sp>
        <p:nvSpPr>
          <p:cNvPr id="6" name="TextBox 5">
            <a:extLst>
              <a:ext uri="{FF2B5EF4-FFF2-40B4-BE49-F238E27FC236}">
                <a16:creationId xmlns:a16="http://schemas.microsoft.com/office/drawing/2014/main" id="{9E2D8CC0-4522-FBF2-9CF4-0BB99DE57A0D}"/>
              </a:ext>
            </a:extLst>
          </p:cNvPr>
          <p:cNvSpPr txBox="1"/>
          <p:nvPr/>
        </p:nvSpPr>
        <p:spPr>
          <a:xfrm>
            <a:off x="228600" y="1752600"/>
            <a:ext cx="11163300" cy="2785378"/>
          </a:xfrm>
          <a:prstGeom prst="rect">
            <a:avLst/>
          </a:prstGeom>
          <a:noFill/>
        </p:spPr>
        <p:txBody>
          <a:bodyPr wrap="square">
            <a:spAutoFit/>
          </a:bodyPr>
          <a:lstStyle/>
          <a:p>
            <a:pPr>
              <a:buClr>
                <a:srgbClr val="00A44D"/>
              </a:buClr>
            </a:pPr>
            <a:r>
              <a:rPr lang="en-US" sz="3500" b="1" dirty="0">
                <a:solidFill>
                  <a:srgbClr val="626262"/>
                </a:solidFill>
                <a:latin typeface="Open Sans" panose="020B0606030504020204" pitchFamily="34" charset="0"/>
              </a:rPr>
              <a:t>2025 IFP</a:t>
            </a:r>
          </a:p>
          <a:p>
            <a:pPr>
              <a:buClr>
                <a:srgbClr val="00A44D"/>
              </a:buClr>
            </a:pPr>
            <a:r>
              <a:rPr lang="en-US" sz="3500" b="1" dirty="0">
                <a:solidFill>
                  <a:srgbClr val="626262"/>
                </a:solidFill>
                <a:latin typeface="Open Sans" panose="020B0606030504020204" pitchFamily="34" charset="0"/>
              </a:rPr>
              <a:t>Advertising</a:t>
            </a:r>
          </a:p>
          <a:p>
            <a:pPr>
              <a:buClr>
                <a:srgbClr val="00A44D"/>
              </a:buClr>
            </a:pPr>
            <a:r>
              <a:rPr lang="en-US" sz="3500" b="1" dirty="0">
                <a:solidFill>
                  <a:srgbClr val="626262"/>
                </a:solidFill>
                <a:latin typeface="Open Sans" panose="020B0606030504020204" pitchFamily="34" charset="0"/>
              </a:rPr>
              <a:t>Campaign</a:t>
            </a:r>
          </a:p>
          <a:p>
            <a:pPr>
              <a:buClr>
                <a:srgbClr val="00A44D"/>
              </a:buClr>
            </a:pPr>
            <a:endParaRPr lang="en-US" sz="3500" b="1" dirty="0">
              <a:solidFill>
                <a:srgbClr val="626262"/>
              </a:solidFill>
              <a:latin typeface="Open Sans" panose="020B0606030504020204" pitchFamily="34" charset="0"/>
            </a:endParaRPr>
          </a:p>
          <a:p>
            <a:pPr>
              <a:buClr>
                <a:srgbClr val="00A44D"/>
              </a:buClr>
            </a:pPr>
            <a:r>
              <a:rPr lang="en-US" sz="3500" b="1" dirty="0">
                <a:solidFill>
                  <a:srgbClr val="626262"/>
                </a:solidFill>
                <a:latin typeface="Open Sans" panose="020B0606030504020204" pitchFamily="34" charset="0"/>
              </a:rPr>
              <a:t>TheCostofFraud.com</a:t>
            </a:r>
          </a:p>
        </p:txBody>
      </p:sp>
      <p:pic>
        <p:nvPicPr>
          <p:cNvPr id="5" name="Picture 4" descr="Graphical user interface, application&#10;&#10;AI-generated content may be incorrect.">
            <a:extLst>
              <a:ext uri="{FF2B5EF4-FFF2-40B4-BE49-F238E27FC236}">
                <a16:creationId xmlns:a16="http://schemas.microsoft.com/office/drawing/2014/main" id="{87E498A3-8ED3-44D2-92C9-16D89E665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524000"/>
            <a:ext cx="5791200" cy="4940000"/>
          </a:xfrm>
          <a:prstGeom prst="rect">
            <a:avLst/>
          </a:prstGeom>
        </p:spPr>
      </p:pic>
    </p:spTree>
    <p:extLst>
      <p:ext uri="{BB962C8B-B14F-4D97-AF65-F5344CB8AC3E}">
        <p14:creationId xmlns:p14="http://schemas.microsoft.com/office/powerpoint/2010/main" val="288169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OVERCOMING THE APATHY</a:t>
            </a:r>
          </a:p>
        </p:txBody>
      </p:sp>
      <p:pic>
        <p:nvPicPr>
          <p:cNvPr id="24" name="Picture 23" descr="Graphical user interface, text, application, chat or text message&#10;&#10;Description automatically generated">
            <a:extLst>
              <a:ext uri="{FF2B5EF4-FFF2-40B4-BE49-F238E27FC236}">
                <a16:creationId xmlns:a16="http://schemas.microsoft.com/office/drawing/2014/main" id="{90D6BB3D-49DD-1614-6183-A4362B648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968" y="1524000"/>
            <a:ext cx="3301416" cy="5860014"/>
          </a:xfrm>
          <a:prstGeom prst="rect">
            <a:avLst/>
          </a:prstGeom>
        </p:spPr>
      </p:pic>
      <p:pic>
        <p:nvPicPr>
          <p:cNvPr id="26" name="Picture 25" descr="Graphical user interface, text, application, chat or text message&#10;&#10;Description automatically generated">
            <a:extLst>
              <a:ext uri="{FF2B5EF4-FFF2-40B4-BE49-F238E27FC236}">
                <a16:creationId xmlns:a16="http://schemas.microsoft.com/office/drawing/2014/main" id="{C08A4685-0A87-C5F0-6678-50B3C5D36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54" y="1443727"/>
            <a:ext cx="3863662" cy="6858000"/>
          </a:xfrm>
          <a:prstGeom prst="rect">
            <a:avLst/>
          </a:prstGeom>
        </p:spPr>
      </p:pic>
      <p:pic>
        <p:nvPicPr>
          <p:cNvPr id="32" name="Picture 31" descr="Graphical user interface, text, application, chat or text message&#10;&#10;Description automatically generated">
            <a:extLst>
              <a:ext uri="{FF2B5EF4-FFF2-40B4-BE49-F238E27FC236}">
                <a16:creationId xmlns:a16="http://schemas.microsoft.com/office/drawing/2014/main" id="{697DD462-0430-51EB-2912-65E3E0D5D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1418" y="1443727"/>
            <a:ext cx="3863662" cy="6858000"/>
          </a:xfrm>
          <a:prstGeom prst="rect">
            <a:avLst/>
          </a:prstGeom>
        </p:spPr>
      </p:pic>
      <p:pic>
        <p:nvPicPr>
          <p:cNvPr id="34" name="Picture 33" descr="Graphical user interface, text, application, chat or text message&#10;&#10;Description automatically generated">
            <a:extLst>
              <a:ext uri="{FF2B5EF4-FFF2-40B4-BE49-F238E27FC236}">
                <a16:creationId xmlns:a16="http://schemas.microsoft.com/office/drawing/2014/main" id="{E01F0CB4-097A-727D-5C33-6B6C90ED8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626" y="1447040"/>
            <a:ext cx="3863662" cy="6858000"/>
          </a:xfrm>
          <a:prstGeom prst="rect">
            <a:avLst/>
          </a:prstGeom>
        </p:spPr>
      </p:pic>
      <p:pic>
        <p:nvPicPr>
          <p:cNvPr id="36" name="Picture 35" descr="Graphical user interface, text, application, chat or text message&#10;&#10;Description automatically generated">
            <a:extLst>
              <a:ext uri="{FF2B5EF4-FFF2-40B4-BE49-F238E27FC236}">
                <a16:creationId xmlns:a16="http://schemas.microsoft.com/office/drawing/2014/main" id="{6D78E712-E90A-8CC3-1C74-2861743201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1834" y="1450353"/>
            <a:ext cx="3863662" cy="6858000"/>
          </a:xfrm>
          <a:prstGeom prst="rect">
            <a:avLst/>
          </a:prstGeom>
        </p:spPr>
      </p:pic>
      <p:pic>
        <p:nvPicPr>
          <p:cNvPr id="28" name="Picture 27" descr="Graphical user interface, text, application, chat or text message&#10;&#10;Description automatically generated">
            <a:extLst>
              <a:ext uri="{FF2B5EF4-FFF2-40B4-BE49-F238E27FC236}">
                <a16:creationId xmlns:a16="http://schemas.microsoft.com/office/drawing/2014/main" id="{DE52A6C1-CB42-877E-F6AF-CD326EFBF5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165" y="1450353"/>
            <a:ext cx="3863662" cy="6858000"/>
          </a:xfrm>
          <a:prstGeom prst="rect">
            <a:avLst/>
          </a:prstGeom>
        </p:spPr>
      </p:pic>
    </p:spTree>
    <p:extLst>
      <p:ext uri="{BB962C8B-B14F-4D97-AF65-F5344CB8AC3E}">
        <p14:creationId xmlns:p14="http://schemas.microsoft.com/office/powerpoint/2010/main" val="593071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2B7FF9-A9BF-46CB-85E1-2C1E9E30D339}"/>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WHAT IS VSP DOING ABOUT IT?</a:t>
            </a:r>
          </a:p>
        </p:txBody>
      </p:sp>
      <p:pic>
        <p:nvPicPr>
          <p:cNvPr id="6" name="Picture 5">
            <a:extLst>
              <a:ext uri="{FF2B5EF4-FFF2-40B4-BE49-F238E27FC236}">
                <a16:creationId xmlns:a16="http://schemas.microsoft.com/office/drawing/2014/main" id="{E6749F4F-D52F-4627-A789-5F69E71B87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62200" y="1443727"/>
            <a:ext cx="6934200" cy="5200650"/>
          </a:xfrm>
          <a:prstGeom prst="rect">
            <a:avLst/>
          </a:prstGeom>
        </p:spPr>
      </p:pic>
    </p:spTree>
    <p:extLst>
      <p:ext uri="{BB962C8B-B14F-4D97-AF65-F5344CB8AC3E}">
        <p14:creationId xmlns:p14="http://schemas.microsoft.com/office/powerpoint/2010/main" val="3697816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INVESTIGATIONS</a:t>
            </a:r>
          </a:p>
        </p:txBody>
      </p:sp>
      <p:sp>
        <p:nvSpPr>
          <p:cNvPr id="12" name="TextBox 11">
            <a:extLst>
              <a:ext uri="{FF2B5EF4-FFF2-40B4-BE49-F238E27FC236}">
                <a16:creationId xmlns:a16="http://schemas.microsoft.com/office/drawing/2014/main" id="{6226FD52-02E5-47C4-92FD-48A095290169}"/>
              </a:ext>
            </a:extLst>
          </p:cNvPr>
          <p:cNvSpPr txBox="1"/>
          <p:nvPr/>
        </p:nvSpPr>
        <p:spPr>
          <a:xfrm>
            <a:off x="762000" y="1443727"/>
            <a:ext cx="6971297" cy="2800767"/>
          </a:xfrm>
          <a:prstGeom prst="rect">
            <a:avLst/>
          </a:prstGeom>
          <a:noFill/>
        </p:spPr>
        <p:txBody>
          <a:bodyPr wrap="square">
            <a:spAutoFit/>
          </a:bodyPr>
          <a:lstStyle/>
          <a:p>
            <a:pPr>
              <a:buClr>
                <a:srgbClr val="00A44D"/>
              </a:buClr>
            </a:pPr>
            <a:endParaRPr lang="en-US" sz="4400" dirty="0">
              <a:solidFill>
                <a:srgbClr val="626262"/>
              </a:solidFill>
              <a:latin typeface="Open Sans" panose="020B0606030504020204" pitchFamily="34" charset="0"/>
            </a:endParaRPr>
          </a:p>
          <a:p>
            <a:pPr>
              <a:buClr>
                <a:srgbClr val="00A44D"/>
              </a:buClr>
            </a:pPr>
            <a:r>
              <a:rPr lang="en-US" sz="4400" dirty="0">
                <a:solidFill>
                  <a:srgbClr val="626262"/>
                </a:solidFill>
                <a:latin typeface="Open Sans" panose="020B0606030504020204" pitchFamily="34" charset="0"/>
              </a:rPr>
              <a:t>Special Agents initiated</a:t>
            </a:r>
          </a:p>
          <a:p>
            <a:pPr>
              <a:buClr>
                <a:srgbClr val="00A44D"/>
              </a:buClr>
            </a:pPr>
            <a:r>
              <a:rPr lang="en-US" sz="4400" b="1" dirty="0">
                <a:solidFill>
                  <a:srgbClr val="626262"/>
                </a:solidFill>
                <a:latin typeface="Open Sans" panose="020B0606030504020204" pitchFamily="34" charset="0"/>
              </a:rPr>
              <a:t>335</a:t>
            </a:r>
            <a:r>
              <a:rPr lang="en-US" sz="4400" dirty="0">
                <a:solidFill>
                  <a:srgbClr val="626262"/>
                </a:solidFill>
                <a:latin typeface="Open Sans" panose="020B0606030504020204" pitchFamily="34" charset="0"/>
              </a:rPr>
              <a:t> investigations</a:t>
            </a:r>
          </a:p>
          <a:p>
            <a:pPr>
              <a:buClr>
                <a:srgbClr val="00A44D"/>
              </a:buClr>
            </a:pPr>
            <a:r>
              <a:rPr lang="en-US" sz="4400" dirty="0">
                <a:solidFill>
                  <a:srgbClr val="626262"/>
                </a:solidFill>
                <a:latin typeface="Open Sans" panose="020B0606030504020204" pitchFamily="34" charset="0"/>
              </a:rPr>
              <a:t>in 2024</a:t>
            </a:r>
            <a:endParaRPr lang="en-US" sz="3600" dirty="0">
              <a:solidFill>
                <a:srgbClr val="626262"/>
              </a:solidFill>
              <a:latin typeface="Open Sans" panose="020B0606030504020204" pitchFamily="34" charset="0"/>
            </a:endParaRPr>
          </a:p>
        </p:txBody>
      </p:sp>
      <p:pic>
        <p:nvPicPr>
          <p:cNvPr id="5" name="Picture 4" descr="A picture containing text, outdoor&#10;&#10;Description automatically generated">
            <a:extLst>
              <a:ext uri="{FF2B5EF4-FFF2-40B4-BE49-F238E27FC236}">
                <a16:creationId xmlns:a16="http://schemas.microsoft.com/office/drawing/2014/main" id="{95A131E1-9B69-6FCD-A737-441D09FBE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95122" y="1127795"/>
            <a:ext cx="5105400" cy="3829050"/>
          </a:xfrm>
          <a:prstGeom prst="rect">
            <a:avLst/>
          </a:prstGeom>
        </p:spPr>
      </p:pic>
    </p:spTree>
    <p:extLst>
      <p:ext uri="{BB962C8B-B14F-4D97-AF65-F5344CB8AC3E}">
        <p14:creationId xmlns:p14="http://schemas.microsoft.com/office/powerpoint/2010/main" val="1153101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396AF-70D2-B653-839B-F2F995D14B8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FDA1BAE-CD9F-FF24-1156-7CB369059A0F}"/>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REWARDS FOR TIPS</a:t>
            </a:r>
          </a:p>
        </p:txBody>
      </p:sp>
      <p:sp>
        <p:nvSpPr>
          <p:cNvPr id="12" name="TextBox 11">
            <a:extLst>
              <a:ext uri="{FF2B5EF4-FFF2-40B4-BE49-F238E27FC236}">
                <a16:creationId xmlns:a16="http://schemas.microsoft.com/office/drawing/2014/main" id="{7747354B-7C90-013B-F23C-4B8E5E75FC28}"/>
              </a:ext>
            </a:extLst>
          </p:cNvPr>
          <p:cNvSpPr txBox="1"/>
          <p:nvPr/>
        </p:nvSpPr>
        <p:spPr>
          <a:xfrm>
            <a:off x="762000" y="1443727"/>
            <a:ext cx="10896600" cy="630942"/>
          </a:xfrm>
          <a:prstGeom prst="rect">
            <a:avLst/>
          </a:prstGeom>
          <a:noFill/>
        </p:spPr>
        <p:txBody>
          <a:bodyPr wrap="square">
            <a:spAutoFit/>
          </a:bodyPr>
          <a:lstStyle/>
          <a:p>
            <a:pPr>
              <a:buClr>
                <a:srgbClr val="00A44D"/>
              </a:buClr>
            </a:pPr>
            <a:r>
              <a:rPr lang="en-US" sz="3500" b="1" dirty="0">
                <a:solidFill>
                  <a:srgbClr val="626262"/>
                </a:solidFill>
                <a:latin typeface="Open Sans" panose="020B0606030504020204" pitchFamily="34" charset="0"/>
              </a:rPr>
              <a:t>VA Code Section 52-42</a:t>
            </a:r>
            <a:endParaRPr lang="en-US" dirty="0">
              <a:solidFill>
                <a:srgbClr val="626262"/>
              </a:solidFill>
              <a:latin typeface="Open Sans" panose="020B0606030504020204" pitchFamily="34" charset="0"/>
            </a:endParaRPr>
          </a:p>
        </p:txBody>
      </p:sp>
      <p:pic>
        <p:nvPicPr>
          <p:cNvPr id="6" name="Picture 5">
            <a:extLst>
              <a:ext uri="{FF2B5EF4-FFF2-40B4-BE49-F238E27FC236}">
                <a16:creationId xmlns:a16="http://schemas.microsoft.com/office/drawing/2014/main" id="{2A86C686-14AC-8CE9-EAF1-FFC002D929A0}"/>
              </a:ext>
            </a:extLst>
          </p:cNvPr>
          <p:cNvPicPr>
            <a:picLocks noChangeAspect="1"/>
          </p:cNvPicPr>
          <p:nvPr/>
        </p:nvPicPr>
        <p:blipFill>
          <a:blip r:embed="rId3"/>
          <a:stretch>
            <a:fillRect/>
          </a:stretch>
        </p:blipFill>
        <p:spPr>
          <a:xfrm>
            <a:off x="7924800" y="1600200"/>
            <a:ext cx="2971800" cy="453155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95311D8-5729-FC93-3E71-66DCA3852D58}"/>
              </a:ext>
            </a:extLst>
          </p:cNvPr>
          <p:cNvPicPr>
            <a:picLocks noChangeAspect="1"/>
          </p:cNvPicPr>
          <p:nvPr/>
        </p:nvPicPr>
        <p:blipFill>
          <a:blip r:embed="rId4"/>
          <a:stretch>
            <a:fillRect/>
          </a:stretch>
        </p:blipFill>
        <p:spPr>
          <a:xfrm>
            <a:off x="838200" y="2590800"/>
            <a:ext cx="4548725" cy="13716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0DB2F72-E542-A14B-CCCE-6734690042DB}"/>
              </a:ext>
            </a:extLst>
          </p:cNvPr>
          <p:cNvPicPr>
            <a:picLocks noChangeAspect="1"/>
          </p:cNvPicPr>
          <p:nvPr/>
        </p:nvPicPr>
        <p:blipFill>
          <a:blip r:embed="rId5"/>
          <a:stretch>
            <a:fillRect/>
          </a:stretch>
        </p:blipFill>
        <p:spPr>
          <a:xfrm>
            <a:off x="3495167" y="4619799"/>
            <a:ext cx="2100263" cy="17907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806CE27-B4B7-417B-3228-6966E80584A4}"/>
              </a:ext>
            </a:extLst>
          </p:cNvPr>
          <p:cNvSpPr txBox="1"/>
          <p:nvPr/>
        </p:nvSpPr>
        <p:spPr>
          <a:xfrm>
            <a:off x="223087" y="3971463"/>
            <a:ext cx="5862280" cy="461665"/>
          </a:xfrm>
          <a:prstGeom prst="rect">
            <a:avLst/>
          </a:prstGeom>
          <a:noFill/>
        </p:spPr>
        <p:txBody>
          <a:bodyPr wrap="square" rtlCol="0">
            <a:spAutoFit/>
          </a:bodyPr>
          <a:lstStyle/>
          <a:p>
            <a:pPr algn="ctr"/>
            <a:r>
              <a:rPr lang="en-US" dirty="0">
                <a:solidFill>
                  <a:srgbClr val="595959"/>
                </a:solidFill>
              </a:rPr>
              <a:t>VSP Web Banner</a:t>
            </a:r>
          </a:p>
        </p:txBody>
      </p:sp>
      <p:sp>
        <p:nvSpPr>
          <p:cNvPr id="10" name="TextBox 9">
            <a:extLst>
              <a:ext uri="{FF2B5EF4-FFF2-40B4-BE49-F238E27FC236}">
                <a16:creationId xmlns:a16="http://schemas.microsoft.com/office/drawing/2014/main" id="{5F21F383-98AB-4CB9-30FE-00EFF39FABB7}"/>
              </a:ext>
            </a:extLst>
          </p:cNvPr>
          <p:cNvSpPr txBox="1"/>
          <p:nvPr/>
        </p:nvSpPr>
        <p:spPr>
          <a:xfrm>
            <a:off x="6085367" y="6099089"/>
            <a:ext cx="1828800" cy="461665"/>
          </a:xfrm>
          <a:prstGeom prst="rect">
            <a:avLst/>
          </a:prstGeom>
          <a:noFill/>
        </p:spPr>
        <p:txBody>
          <a:bodyPr wrap="square" rtlCol="0">
            <a:spAutoFit/>
          </a:bodyPr>
          <a:lstStyle/>
          <a:p>
            <a:r>
              <a:rPr lang="en-US" dirty="0">
                <a:solidFill>
                  <a:srgbClr val="595959"/>
                </a:solidFill>
              </a:rPr>
              <a:t>Banner Ads</a:t>
            </a:r>
          </a:p>
        </p:txBody>
      </p:sp>
      <p:sp>
        <p:nvSpPr>
          <p:cNvPr id="11" name="TextBox 10">
            <a:extLst>
              <a:ext uri="{FF2B5EF4-FFF2-40B4-BE49-F238E27FC236}">
                <a16:creationId xmlns:a16="http://schemas.microsoft.com/office/drawing/2014/main" id="{7D5B014C-8920-E19D-3AFB-501F079F0E77}"/>
              </a:ext>
            </a:extLst>
          </p:cNvPr>
          <p:cNvSpPr txBox="1"/>
          <p:nvPr/>
        </p:nvSpPr>
        <p:spPr>
          <a:xfrm>
            <a:off x="8404104" y="6179666"/>
            <a:ext cx="1828800" cy="461665"/>
          </a:xfrm>
          <a:prstGeom prst="rect">
            <a:avLst/>
          </a:prstGeom>
          <a:noFill/>
        </p:spPr>
        <p:txBody>
          <a:bodyPr wrap="square" rtlCol="0">
            <a:spAutoFit/>
          </a:bodyPr>
          <a:lstStyle/>
          <a:p>
            <a:pPr algn="ctr"/>
            <a:r>
              <a:rPr lang="en-US" dirty="0">
                <a:solidFill>
                  <a:srgbClr val="595959"/>
                </a:solidFill>
              </a:rPr>
              <a:t>Posters</a:t>
            </a:r>
          </a:p>
        </p:txBody>
      </p:sp>
      <p:pic>
        <p:nvPicPr>
          <p:cNvPr id="7" name="Picture 6">
            <a:extLst>
              <a:ext uri="{FF2B5EF4-FFF2-40B4-BE49-F238E27FC236}">
                <a16:creationId xmlns:a16="http://schemas.microsoft.com/office/drawing/2014/main" id="{F5B3CC33-328F-3979-B504-DB6C3D23A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7597" y="1975546"/>
            <a:ext cx="1058465" cy="3969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7544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WEBSITE</a:t>
            </a:r>
          </a:p>
        </p:txBody>
      </p:sp>
      <p:pic>
        <p:nvPicPr>
          <p:cNvPr id="8" name="Picture 7">
            <a:extLst>
              <a:ext uri="{FF2B5EF4-FFF2-40B4-BE49-F238E27FC236}">
                <a16:creationId xmlns:a16="http://schemas.microsoft.com/office/drawing/2014/main" id="{85015C36-8E19-4FCF-9978-8B76AF81CEDA}"/>
              </a:ext>
            </a:extLst>
          </p:cNvPr>
          <p:cNvPicPr>
            <a:picLocks noChangeAspect="1"/>
          </p:cNvPicPr>
          <p:nvPr/>
        </p:nvPicPr>
        <p:blipFill>
          <a:blip r:embed="rId2"/>
          <a:stretch>
            <a:fillRect/>
          </a:stretch>
        </p:blipFill>
        <p:spPr>
          <a:xfrm>
            <a:off x="7086600" y="1747284"/>
            <a:ext cx="4603898" cy="372532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9079E14D-FED7-44A1-BEDB-6B9571CB3AA0}"/>
              </a:ext>
            </a:extLst>
          </p:cNvPr>
          <p:cNvSpPr txBox="1"/>
          <p:nvPr/>
        </p:nvSpPr>
        <p:spPr>
          <a:xfrm>
            <a:off x="762000" y="1752600"/>
            <a:ext cx="10515600" cy="630942"/>
          </a:xfrm>
          <a:prstGeom prst="rect">
            <a:avLst/>
          </a:prstGeom>
          <a:noFill/>
        </p:spPr>
        <p:txBody>
          <a:bodyPr wrap="square">
            <a:spAutoFit/>
          </a:bodyPr>
          <a:lstStyle/>
          <a:p>
            <a:pPr>
              <a:buClr>
                <a:srgbClr val="00A44D"/>
              </a:buClr>
            </a:pPr>
            <a:r>
              <a:rPr lang="en-US" sz="3500" b="1" dirty="0">
                <a:solidFill>
                  <a:srgbClr val="626262"/>
                </a:solidFill>
                <a:latin typeface="Open Sans" panose="020B0606030504020204" pitchFamily="34" charset="0"/>
              </a:rPr>
              <a:t>StampOutFraud.com</a:t>
            </a:r>
          </a:p>
        </p:txBody>
      </p:sp>
      <p:sp>
        <p:nvSpPr>
          <p:cNvPr id="7" name="TextBox 6">
            <a:extLst>
              <a:ext uri="{FF2B5EF4-FFF2-40B4-BE49-F238E27FC236}">
                <a16:creationId xmlns:a16="http://schemas.microsoft.com/office/drawing/2014/main" id="{6422C7FE-5B05-443B-8F43-554CBF3CB5F3}"/>
              </a:ext>
            </a:extLst>
          </p:cNvPr>
          <p:cNvSpPr txBox="1"/>
          <p:nvPr/>
        </p:nvSpPr>
        <p:spPr>
          <a:xfrm>
            <a:off x="762000" y="2383542"/>
            <a:ext cx="6097772" cy="3847207"/>
          </a:xfrm>
          <a:prstGeom prst="rect">
            <a:avLst/>
          </a:prstGeom>
          <a:noFill/>
        </p:spPr>
        <p:txBody>
          <a:bodyPr wrap="square">
            <a:spAutoFit/>
          </a:bodyPr>
          <a:lstStyle/>
          <a:p>
            <a:pPr marL="457200" indent="-457200">
              <a:buClr>
                <a:srgbClr val="00A44D"/>
              </a:buClr>
              <a:buFont typeface="Arial" panose="020B0604020202020204" pitchFamily="34" charset="0"/>
              <a:buChar char="•"/>
            </a:pPr>
            <a:r>
              <a:rPr lang="en-US" sz="2800" i="0" dirty="0">
                <a:solidFill>
                  <a:srgbClr val="626262"/>
                </a:solidFill>
                <a:effectLst/>
                <a:latin typeface="Open Sans" panose="020B0606030504020204" pitchFamily="34" charset="0"/>
              </a:rPr>
              <a:t>Educational information for citizens</a:t>
            </a:r>
            <a:endParaRPr lang="en-US" sz="2800" dirty="0">
              <a:solidFill>
                <a:srgbClr val="626262"/>
              </a:solidFill>
              <a:latin typeface="Open Sans" panose="020B0606030504020204" pitchFamily="34" charset="0"/>
            </a:endParaRPr>
          </a:p>
          <a:p>
            <a:pPr marL="457200" indent="-457200">
              <a:buClr>
                <a:srgbClr val="00A44D"/>
              </a:buClr>
              <a:buFont typeface="Arial" panose="020B0604020202020204" pitchFamily="34" charset="0"/>
              <a:buChar char="•"/>
            </a:pPr>
            <a:r>
              <a:rPr lang="en-US" sz="2800" i="0" dirty="0">
                <a:solidFill>
                  <a:srgbClr val="626262"/>
                </a:solidFill>
                <a:effectLst/>
                <a:latin typeface="Open Sans" panose="020B0606030504020204" pitchFamily="34" charset="0"/>
              </a:rPr>
              <a:t>Law enf</a:t>
            </a:r>
            <a:r>
              <a:rPr lang="en-US" sz="2800" dirty="0">
                <a:solidFill>
                  <a:srgbClr val="626262"/>
                </a:solidFill>
                <a:latin typeface="Open Sans" panose="020B0606030504020204" pitchFamily="34" charset="0"/>
              </a:rPr>
              <a:t>orcement restricted area</a:t>
            </a:r>
          </a:p>
          <a:p>
            <a:pPr marL="457200" indent="-457200">
              <a:buClr>
                <a:srgbClr val="00A44D"/>
              </a:buClr>
              <a:buFont typeface="Arial" panose="020B0604020202020204" pitchFamily="34" charset="0"/>
              <a:buChar char="•"/>
            </a:pPr>
            <a:r>
              <a:rPr lang="en-US" sz="2800" i="0" dirty="0">
                <a:solidFill>
                  <a:srgbClr val="626262"/>
                </a:solidFill>
                <a:effectLst/>
                <a:latin typeface="Open Sans" panose="020B0606030504020204" pitchFamily="34" charset="0"/>
              </a:rPr>
              <a:t>News </a:t>
            </a:r>
            <a:r>
              <a:rPr lang="en-US" sz="2800" dirty="0">
                <a:solidFill>
                  <a:srgbClr val="626262"/>
                </a:solidFill>
                <a:latin typeface="Open Sans" panose="020B0606030504020204" pitchFamily="34" charset="0"/>
              </a:rPr>
              <a:t>and</a:t>
            </a:r>
            <a:r>
              <a:rPr lang="en-US" sz="2800" i="0" dirty="0">
                <a:solidFill>
                  <a:srgbClr val="626262"/>
                </a:solidFill>
                <a:effectLst/>
                <a:latin typeface="Open Sans" panose="020B0606030504020204" pitchFamily="34" charset="0"/>
              </a:rPr>
              <a:t> </a:t>
            </a:r>
            <a:r>
              <a:rPr lang="en-US" sz="2800" dirty="0">
                <a:solidFill>
                  <a:srgbClr val="626262"/>
                </a:solidFill>
                <a:latin typeface="Open Sans" panose="020B0606030504020204" pitchFamily="34" charset="0"/>
              </a:rPr>
              <a:t>e</a:t>
            </a:r>
            <a:r>
              <a:rPr lang="en-US" sz="2800" i="0" dirty="0">
                <a:solidFill>
                  <a:srgbClr val="626262"/>
                </a:solidFill>
                <a:effectLst/>
                <a:latin typeface="Open Sans" panose="020B0606030504020204" pitchFamily="34" charset="0"/>
              </a:rPr>
              <a:t>vent</a:t>
            </a:r>
          </a:p>
          <a:p>
            <a:pPr marL="457200" indent="-457200">
              <a:buClr>
                <a:srgbClr val="00A44D"/>
              </a:buClr>
              <a:buFont typeface="Arial" panose="020B0604020202020204" pitchFamily="34" charset="0"/>
              <a:buChar char="•"/>
            </a:pPr>
            <a:r>
              <a:rPr lang="en-US" sz="2800" dirty="0">
                <a:solidFill>
                  <a:srgbClr val="626262"/>
                </a:solidFill>
                <a:latin typeface="Open Sans" panose="020B0606030504020204" pitchFamily="34" charset="0"/>
              </a:rPr>
              <a:t>Insurance fraud quiz</a:t>
            </a:r>
          </a:p>
          <a:p>
            <a:pPr marL="457200" indent="-457200">
              <a:buClr>
                <a:srgbClr val="00A44D"/>
              </a:buClr>
              <a:buFont typeface="Arial" panose="020B0604020202020204" pitchFamily="34" charset="0"/>
              <a:buChar char="•"/>
            </a:pPr>
            <a:r>
              <a:rPr lang="en-US" sz="2800" dirty="0">
                <a:solidFill>
                  <a:srgbClr val="626262"/>
                </a:solidFill>
                <a:latin typeface="Open Sans" panose="020B0606030504020204" pitchFamily="34" charset="0"/>
              </a:rPr>
              <a:t>Annual reports </a:t>
            </a:r>
          </a:p>
          <a:p>
            <a:pPr marL="457200" indent="-457200">
              <a:buClr>
                <a:srgbClr val="00A44D"/>
              </a:buClr>
              <a:buFont typeface="Arial" panose="020B0604020202020204" pitchFamily="34" charset="0"/>
              <a:buChar char="•"/>
            </a:pPr>
            <a:r>
              <a:rPr lang="en-US" sz="2800" dirty="0">
                <a:solidFill>
                  <a:srgbClr val="626262"/>
                </a:solidFill>
                <a:latin typeface="Open Sans" panose="020B0606030504020204" pitchFamily="34" charset="0"/>
              </a:rPr>
              <a:t>Submit a tip for a reward</a:t>
            </a:r>
          </a:p>
          <a:p>
            <a:pPr marL="457200" indent="-457200">
              <a:buClr>
                <a:srgbClr val="00A44D"/>
              </a:buClr>
              <a:buFont typeface="Arial" panose="020B0604020202020204" pitchFamily="34" charset="0"/>
              <a:buChar char="•"/>
            </a:pPr>
            <a:endParaRPr lang="en-US" i="0" dirty="0">
              <a:solidFill>
                <a:srgbClr val="626262"/>
              </a:solidFill>
              <a:effectLst/>
              <a:latin typeface="Open Sans" panose="020B0606030504020204" pitchFamily="34" charset="0"/>
            </a:endParaRPr>
          </a:p>
          <a:p>
            <a:pPr marL="457200" indent="-457200">
              <a:buClr>
                <a:srgbClr val="00A44D"/>
              </a:buClr>
              <a:buFont typeface="Arial" panose="020B0604020202020204" pitchFamily="34" charset="0"/>
              <a:buChar char="•"/>
            </a:pPr>
            <a:endParaRPr lang="en-US" i="0" dirty="0">
              <a:solidFill>
                <a:srgbClr val="626262"/>
              </a:solidFill>
              <a:effectLst/>
              <a:latin typeface="Open Sans" panose="020B0606030504020204" pitchFamily="34" charset="0"/>
            </a:endParaRPr>
          </a:p>
        </p:txBody>
      </p:sp>
      <p:sp>
        <p:nvSpPr>
          <p:cNvPr id="10" name="TextBox 9">
            <a:extLst>
              <a:ext uri="{FF2B5EF4-FFF2-40B4-BE49-F238E27FC236}">
                <a16:creationId xmlns:a16="http://schemas.microsoft.com/office/drawing/2014/main" id="{C071CC78-FE72-4B85-B202-B0B17F9306BE}"/>
              </a:ext>
            </a:extLst>
          </p:cNvPr>
          <p:cNvSpPr txBox="1"/>
          <p:nvPr/>
        </p:nvSpPr>
        <p:spPr>
          <a:xfrm>
            <a:off x="6457409" y="5666695"/>
            <a:ext cx="5862280" cy="461665"/>
          </a:xfrm>
          <a:prstGeom prst="rect">
            <a:avLst/>
          </a:prstGeom>
          <a:noFill/>
        </p:spPr>
        <p:txBody>
          <a:bodyPr wrap="square" rtlCol="0">
            <a:spAutoFit/>
          </a:bodyPr>
          <a:lstStyle/>
          <a:p>
            <a:pPr algn="ctr"/>
            <a:r>
              <a:rPr lang="en-US" dirty="0">
                <a:solidFill>
                  <a:srgbClr val="595959"/>
                </a:solidFill>
              </a:rPr>
              <a:t>www.StampOutFraud.com</a:t>
            </a:r>
          </a:p>
        </p:txBody>
      </p:sp>
    </p:spTree>
    <p:extLst>
      <p:ext uri="{BB962C8B-B14F-4D97-AF65-F5344CB8AC3E}">
        <p14:creationId xmlns:p14="http://schemas.microsoft.com/office/powerpoint/2010/main" val="3246982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866F3EB5-4586-C848-CD1E-32BCE30E7D6E}"/>
              </a:ext>
            </a:extLst>
          </p:cNvPr>
          <p:cNvPicPr>
            <a:picLocks noChangeAspect="1"/>
          </p:cNvPicPr>
          <p:nvPr/>
        </p:nvPicPr>
        <p:blipFill rotWithShape="1">
          <a:blip r:embed="rId2">
            <a:extLst>
              <a:ext uri="{28A0092B-C50C-407E-A947-70E740481C1C}">
                <a14:useLocalDpi xmlns:a14="http://schemas.microsoft.com/office/drawing/2010/main" val="0"/>
              </a:ext>
            </a:extLst>
          </a:blip>
          <a:srcRect l="343" r="34838"/>
          <a:stretch/>
        </p:blipFill>
        <p:spPr>
          <a:xfrm>
            <a:off x="296920" y="1373338"/>
            <a:ext cx="3793472" cy="4111323"/>
          </a:xfrm>
          <a:prstGeom prst="rect">
            <a:avLst/>
          </a:prstGeom>
        </p:spPr>
      </p:pic>
      <p:pic>
        <p:nvPicPr>
          <p:cNvPr id="14" name="Picture 13" descr="Graphical user interface, text, application, Word&#10;&#10;Description automatically generated">
            <a:extLst>
              <a:ext uri="{FF2B5EF4-FFF2-40B4-BE49-F238E27FC236}">
                <a16:creationId xmlns:a16="http://schemas.microsoft.com/office/drawing/2014/main" id="{1068DC4C-80FB-21FF-2E85-D45B1938C9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21856"/>
          <a:stretch/>
        </p:blipFill>
        <p:spPr>
          <a:xfrm>
            <a:off x="4163291" y="1556180"/>
            <a:ext cx="3797570" cy="2010551"/>
          </a:xfrm>
          <a:prstGeom prst="rect">
            <a:avLst/>
          </a:prstGeom>
        </p:spPr>
      </p:pic>
      <p:pic>
        <p:nvPicPr>
          <p:cNvPr id="12" name="Picture 11" descr="A car driving on a road&#10;&#10;Description automatically generated with medium confidence">
            <a:extLst>
              <a:ext uri="{FF2B5EF4-FFF2-40B4-BE49-F238E27FC236}">
                <a16:creationId xmlns:a16="http://schemas.microsoft.com/office/drawing/2014/main" id="{AD1D55ED-5EC1-F6D6-409F-95EB976B00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 b="5658"/>
          <a:stretch/>
        </p:blipFill>
        <p:spPr>
          <a:xfrm>
            <a:off x="4261223" y="3962400"/>
            <a:ext cx="3794760" cy="2013804"/>
          </a:xfrm>
          <a:prstGeom prst="rect">
            <a:avLst/>
          </a:prstGeom>
        </p:spPr>
      </p:pic>
      <p:pic>
        <p:nvPicPr>
          <p:cNvPr id="7" name="Picture 6" descr="A picture containing text, person, screenshot&#10;&#10;Description automatically generated">
            <a:extLst>
              <a:ext uri="{FF2B5EF4-FFF2-40B4-BE49-F238E27FC236}">
                <a16:creationId xmlns:a16="http://schemas.microsoft.com/office/drawing/2014/main" id="{F4BEFD8C-B4AE-1FD5-8816-E7403AF08172}"/>
              </a:ext>
            </a:extLst>
          </p:cNvPr>
          <p:cNvPicPr>
            <a:picLocks noChangeAspect="1"/>
          </p:cNvPicPr>
          <p:nvPr/>
        </p:nvPicPr>
        <p:blipFill rotWithShape="1">
          <a:blip r:embed="rId5">
            <a:extLst>
              <a:ext uri="{28A0092B-C50C-407E-A947-70E740481C1C}">
                <a14:useLocalDpi xmlns:a14="http://schemas.microsoft.com/office/drawing/2010/main" val="0"/>
              </a:ext>
            </a:extLst>
          </a:blip>
          <a:srcRect l="600" r="1900" b="-3"/>
          <a:stretch/>
        </p:blipFill>
        <p:spPr>
          <a:xfrm>
            <a:off x="8086176" y="1568094"/>
            <a:ext cx="3797986" cy="4111323"/>
          </a:xfrm>
          <a:prstGeom prst="rect">
            <a:avLst/>
          </a:prstGeom>
        </p:spPr>
      </p:pic>
      <p:pic>
        <p:nvPicPr>
          <p:cNvPr id="16" name="Picture 15" descr="Graphical user interface, text, chat or text message&#10;&#10;Description automatically generated">
            <a:extLst>
              <a:ext uri="{FF2B5EF4-FFF2-40B4-BE49-F238E27FC236}">
                <a16:creationId xmlns:a16="http://schemas.microsoft.com/office/drawing/2014/main" id="{401D9474-EE70-B7A4-1DB3-3240FA7F7F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622" y="4433054"/>
            <a:ext cx="3928601" cy="3473111"/>
          </a:xfrm>
          <a:prstGeom prst="rect">
            <a:avLst/>
          </a:prstGeom>
        </p:spPr>
      </p:pic>
      <p:sp>
        <p:nvSpPr>
          <p:cNvPr id="20" name="TextBox 19">
            <a:extLst>
              <a:ext uri="{FF2B5EF4-FFF2-40B4-BE49-F238E27FC236}">
                <a16:creationId xmlns:a16="http://schemas.microsoft.com/office/drawing/2014/main" id="{ACB00DD3-EFD5-5C61-0D06-B82CC02A3B0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INSURANCE FRAUD IN THE NEWS</a:t>
            </a:r>
          </a:p>
        </p:txBody>
      </p:sp>
    </p:spTree>
    <p:extLst>
      <p:ext uri="{BB962C8B-B14F-4D97-AF65-F5344CB8AC3E}">
        <p14:creationId xmlns:p14="http://schemas.microsoft.com/office/powerpoint/2010/main" val="3041575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elephone with a cord&#10;&#10;Description automatically generated with low confidence">
            <a:extLst>
              <a:ext uri="{FF2B5EF4-FFF2-40B4-BE49-F238E27FC236}">
                <a16:creationId xmlns:a16="http://schemas.microsoft.com/office/drawing/2014/main" id="{25FBAD90-D51C-B4B0-6E3B-2A7C2AD1F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762000"/>
            <a:ext cx="6419088" cy="4279392"/>
          </a:xfrm>
          <a:prstGeom prst="rect">
            <a:avLst/>
          </a:prstGeom>
        </p:spPr>
      </p:pic>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HOTLINE</a:t>
            </a:r>
          </a:p>
        </p:txBody>
      </p:sp>
      <p:sp>
        <p:nvSpPr>
          <p:cNvPr id="9" name="TextBox 8">
            <a:extLst>
              <a:ext uri="{FF2B5EF4-FFF2-40B4-BE49-F238E27FC236}">
                <a16:creationId xmlns:a16="http://schemas.microsoft.com/office/drawing/2014/main" id="{9079E14D-FED7-44A1-BEDB-6B9571CB3AA0}"/>
              </a:ext>
            </a:extLst>
          </p:cNvPr>
          <p:cNvSpPr txBox="1"/>
          <p:nvPr/>
        </p:nvSpPr>
        <p:spPr>
          <a:xfrm>
            <a:off x="762000" y="1879246"/>
            <a:ext cx="10515600" cy="707886"/>
          </a:xfrm>
          <a:prstGeom prst="rect">
            <a:avLst/>
          </a:prstGeom>
          <a:noFill/>
        </p:spPr>
        <p:txBody>
          <a:bodyPr wrap="square">
            <a:spAutoFit/>
          </a:bodyPr>
          <a:lstStyle/>
          <a:p>
            <a:pPr>
              <a:buClr>
                <a:srgbClr val="00A44D"/>
              </a:buClr>
            </a:pPr>
            <a:r>
              <a:rPr lang="en-US" sz="4000" b="1" dirty="0">
                <a:solidFill>
                  <a:srgbClr val="626262"/>
                </a:solidFill>
                <a:latin typeface="Open Sans" panose="020B0606030504020204" pitchFamily="34" charset="0"/>
              </a:rPr>
              <a:t>1-877-62-FRAUD</a:t>
            </a:r>
          </a:p>
        </p:txBody>
      </p:sp>
      <p:sp>
        <p:nvSpPr>
          <p:cNvPr id="7" name="TextBox 6">
            <a:extLst>
              <a:ext uri="{FF2B5EF4-FFF2-40B4-BE49-F238E27FC236}">
                <a16:creationId xmlns:a16="http://schemas.microsoft.com/office/drawing/2014/main" id="{6422C7FE-5B05-443B-8F43-554CBF3CB5F3}"/>
              </a:ext>
            </a:extLst>
          </p:cNvPr>
          <p:cNvSpPr txBox="1"/>
          <p:nvPr/>
        </p:nvSpPr>
        <p:spPr>
          <a:xfrm>
            <a:off x="803476" y="2918699"/>
            <a:ext cx="6097772" cy="1323439"/>
          </a:xfrm>
          <a:prstGeom prst="rect">
            <a:avLst/>
          </a:prstGeom>
          <a:noFill/>
        </p:spPr>
        <p:txBody>
          <a:bodyPr wrap="square">
            <a:spAutoFit/>
          </a:bodyPr>
          <a:lstStyle/>
          <a:p>
            <a:pPr marL="457200" indent="-457200">
              <a:buClr>
                <a:srgbClr val="00A44D"/>
              </a:buClr>
              <a:buFont typeface="Arial" panose="020B0604020202020204" pitchFamily="34" charset="0"/>
              <a:buChar char="•"/>
            </a:pPr>
            <a:r>
              <a:rPr lang="en-US" sz="2800">
                <a:solidFill>
                  <a:srgbClr val="626262"/>
                </a:solidFill>
                <a:latin typeface="Open Sans" panose="020B0606030504020204" pitchFamily="34" charset="0"/>
              </a:rPr>
              <a:t>Answered </a:t>
            </a:r>
            <a:r>
              <a:rPr lang="en-US" sz="2800" dirty="0">
                <a:solidFill>
                  <a:srgbClr val="626262"/>
                </a:solidFill>
                <a:latin typeface="Open Sans" panose="020B0606030504020204" pitchFamily="34" charset="0"/>
              </a:rPr>
              <a:t>Mon – Fri</a:t>
            </a:r>
          </a:p>
          <a:p>
            <a:pPr marL="1066770" lvl="1" indent="-457200">
              <a:buClr>
                <a:srgbClr val="00A44D"/>
              </a:buClr>
              <a:buFont typeface="Arial" panose="020B0604020202020204" pitchFamily="34" charset="0"/>
              <a:buChar char="•"/>
            </a:pPr>
            <a:r>
              <a:rPr lang="en-US" sz="2800" dirty="0">
                <a:solidFill>
                  <a:srgbClr val="626262"/>
                </a:solidFill>
                <a:latin typeface="Open Sans" panose="020B0606030504020204" pitchFamily="34" charset="0"/>
              </a:rPr>
              <a:t>8:00 a.m. - 4:30 p.m.</a:t>
            </a:r>
            <a:endParaRPr lang="en-US" i="0" dirty="0">
              <a:solidFill>
                <a:srgbClr val="626262"/>
              </a:solidFill>
              <a:effectLst/>
              <a:latin typeface="Open Sans" panose="020B0606030504020204" pitchFamily="34" charset="0"/>
            </a:endParaRPr>
          </a:p>
          <a:p>
            <a:pPr marL="457200" indent="-457200">
              <a:buClr>
                <a:srgbClr val="00A44D"/>
              </a:buClr>
              <a:buFont typeface="Arial" panose="020B0604020202020204" pitchFamily="34" charset="0"/>
              <a:buChar char="•"/>
            </a:pPr>
            <a:endParaRPr lang="en-US" i="0" dirty="0">
              <a:solidFill>
                <a:srgbClr val="626262"/>
              </a:solidFill>
              <a:effectLst/>
              <a:latin typeface="Open Sans" panose="020B0606030504020204" pitchFamily="34" charset="0"/>
            </a:endParaRPr>
          </a:p>
        </p:txBody>
      </p:sp>
    </p:spTree>
    <p:extLst>
      <p:ext uri="{BB962C8B-B14F-4D97-AF65-F5344CB8AC3E}">
        <p14:creationId xmlns:p14="http://schemas.microsoft.com/office/powerpoint/2010/main" val="3547750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358D3-3907-4CF2-8B19-589513D2AF75}"/>
              </a:ext>
            </a:extLst>
          </p:cNvPr>
          <p:cNvPicPr>
            <a:picLocks noChangeAspect="1"/>
          </p:cNvPicPr>
          <p:nvPr/>
        </p:nvPicPr>
        <p:blipFill>
          <a:blip r:embed="rId2"/>
          <a:stretch>
            <a:fillRect/>
          </a:stretch>
        </p:blipFill>
        <p:spPr>
          <a:xfrm>
            <a:off x="2171700" y="1443727"/>
            <a:ext cx="7543800" cy="5257575"/>
          </a:xfrm>
          <a:prstGeom prst="rect">
            <a:avLst/>
          </a:prstGeom>
        </p:spPr>
      </p:pic>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FRAUD FIGHTER AWARDS</a:t>
            </a:r>
          </a:p>
        </p:txBody>
      </p:sp>
      <p:sp>
        <p:nvSpPr>
          <p:cNvPr id="6" name="TextBox 5">
            <a:extLst>
              <a:ext uri="{FF2B5EF4-FFF2-40B4-BE49-F238E27FC236}">
                <a16:creationId xmlns:a16="http://schemas.microsoft.com/office/drawing/2014/main" id="{4802A5BF-10E7-47CD-9803-96D0DA5E33DA}"/>
              </a:ext>
            </a:extLst>
          </p:cNvPr>
          <p:cNvSpPr txBox="1"/>
          <p:nvPr/>
        </p:nvSpPr>
        <p:spPr>
          <a:xfrm>
            <a:off x="304800" y="5943600"/>
            <a:ext cx="7162800" cy="523220"/>
          </a:xfrm>
          <a:prstGeom prst="rect">
            <a:avLst/>
          </a:prstGeom>
          <a:noFill/>
        </p:spPr>
        <p:txBody>
          <a:bodyPr wrap="square">
            <a:spAutoFit/>
          </a:bodyPr>
          <a:lstStyle/>
          <a:p>
            <a:pPr algn="ctr">
              <a:buClr>
                <a:srgbClr val="00A44D"/>
              </a:buClr>
            </a:pPr>
            <a:r>
              <a:rPr lang="en-US" sz="2800" i="1" dirty="0">
                <a:effectLst/>
                <a:latin typeface="Open Sans" panose="020B0606030504020204" pitchFamily="34" charset="0"/>
              </a:rPr>
              <a:t>Since 2005</a:t>
            </a:r>
            <a:endParaRPr lang="en-US" sz="3500" i="1" dirty="0">
              <a:latin typeface="Open Sans" panose="020B0606030504020204" pitchFamily="34" charset="0"/>
            </a:endParaRPr>
          </a:p>
        </p:txBody>
      </p:sp>
    </p:spTree>
    <p:extLst>
      <p:ext uri="{BB962C8B-B14F-4D97-AF65-F5344CB8AC3E}">
        <p14:creationId xmlns:p14="http://schemas.microsoft.com/office/powerpoint/2010/main" val="1075595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415D8-04FC-145F-DAAB-6F71542EAB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4E23A8D-6D44-AA6E-9B26-2FD8E5FD8729}"/>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TRAINING AND EDUCATION</a:t>
            </a:r>
          </a:p>
        </p:txBody>
      </p:sp>
      <p:pic>
        <p:nvPicPr>
          <p:cNvPr id="7" name="Picture 6">
            <a:extLst>
              <a:ext uri="{FF2B5EF4-FFF2-40B4-BE49-F238E27FC236}">
                <a16:creationId xmlns:a16="http://schemas.microsoft.com/office/drawing/2014/main" id="{A5C887EC-3F6F-8B2C-AB39-711F4C7692C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90800" y="1443727"/>
            <a:ext cx="6755152" cy="5066365"/>
          </a:xfrm>
          <a:prstGeom prst="rect">
            <a:avLst/>
          </a:prstGeom>
        </p:spPr>
      </p:pic>
      <p:sp>
        <p:nvSpPr>
          <p:cNvPr id="6" name="TextBox 5">
            <a:extLst>
              <a:ext uri="{FF2B5EF4-FFF2-40B4-BE49-F238E27FC236}">
                <a16:creationId xmlns:a16="http://schemas.microsoft.com/office/drawing/2014/main" id="{363A055B-9D11-C440-6DF9-B74587035946}"/>
              </a:ext>
            </a:extLst>
          </p:cNvPr>
          <p:cNvSpPr txBox="1"/>
          <p:nvPr/>
        </p:nvSpPr>
        <p:spPr>
          <a:xfrm>
            <a:off x="1752600" y="4724400"/>
            <a:ext cx="6477000" cy="1200329"/>
          </a:xfrm>
          <a:prstGeom prst="rect">
            <a:avLst/>
          </a:prstGeom>
          <a:noFill/>
        </p:spPr>
        <p:txBody>
          <a:bodyPr wrap="square">
            <a:spAutoFit/>
          </a:bodyPr>
          <a:lstStyle/>
          <a:p>
            <a:pPr algn="ctr">
              <a:buClr>
                <a:srgbClr val="00A44D"/>
              </a:buClr>
            </a:pPr>
            <a:r>
              <a:rPr lang="en-US" sz="7200" b="1" dirty="0">
                <a:latin typeface="Open Sans" panose="020B0606030504020204" pitchFamily="34" charset="0"/>
              </a:rPr>
              <a:t>$365,000</a:t>
            </a:r>
          </a:p>
        </p:txBody>
      </p:sp>
    </p:spTree>
    <p:extLst>
      <p:ext uri="{BB962C8B-B14F-4D97-AF65-F5344CB8AC3E}">
        <p14:creationId xmlns:p14="http://schemas.microsoft.com/office/powerpoint/2010/main" val="1008063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“RED FLAG” CONFERENCE</a:t>
            </a:r>
          </a:p>
        </p:txBody>
      </p:sp>
      <p:pic>
        <p:nvPicPr>
          <p:cNvPr id="5" name="Picture 4">
            <a:extLst>
              <a:ext uri="{FF2B5EF4-FFF2-40B4-BE49-F238E27FC236}">
                <a16:creationId xmlns:a16="http://schemas.microsoft.com/office/drawing/2014/main" id="{EB1CDFC5-FDBE-4EE6-8A63-AA8D5B75C5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19200" y="1524000"/>
            <a:ext cx="8839200" cy="4972049"/>
          </a:xfrm>
          <a:prstGeom prst="rect">
            <a:avLst/>
          </a:prstGeom>
        </p:spPr>
      </p:pic>
      <p:sp>
        <p:nvSpPr>
          <p:cNvPr id="2" name="TextBox 1">
            <a:extLst>
              <a:ext uri="{FF2B5EF4-FFF2-40B4-BE49-F238E27FC236}">
                <a16:creationId xmlns:a16="http://schemas.microsoft.com/office/drawing/2014/main" id="{B0783927-967D-3B6B-96C8-5B7E3D336892}"/>
              </a:ext>
            </a:extLst>
          </p:cNvPr>
          <p:cNvSpPr txBox="1"/>
          <p:nvPr/>
        </p:nvSpPr>
        <p:spPr>
          <a:xfrm>
            <a:off x="-685800" y="5884770"/>
            <a:ext cx="6477000" cy="584775"/>
          </a:xfrm>
          <a:prstGeom prst="rect">
            <a:avLst/>
          </a:prstGeom>
          <a:noFill/>
        </p:spPr>
        <p:txBody>
          <a:bodyPr wrap="square">
            <a:spAutoFit/>
          </a:bodyPr>
          <a:lstStyle/>
          <a:p>
            <a:pPr algn="ctr">
              <a:buClr>
                <a:srgbClr val="00A44D"/>
              </a:buClr>
            </a:pPr>
            <a:r>
              <a:rPr lang="en-US" sz="3200" i="1" dirty="0">
                <a:latin typeface="Open Sans" panose="020B0606030504020204" pitchFamily="34" charset="0"/>
              </a:rPr>
              <a:t>Since 2009</a:t>
            </a:r>
          </a:p>
        </p:txBody>
      </p:sp>
    </p:spTree>
    <p:extLst>
      <p:ext uri="{BB962C8B-B14F-4D97-AF65-F5344CB8AC3E}">
        <p14:creationId xmlns:p14="http://schemas.microsoft.com/office/powerpoint/2010/main" val="3263050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VAIASIU ANNUAL SEMINAR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16315" y="1460292"/>
            <a:ext cx="7540027" cy="5026685"/>
          </a:xfrm>
          <a:prstGeom prst="rect">
            <a:avLst/>
          </a:prstGeom>
        </p:spPr>
      </p:pic>
      <p:sp>
        <p:nvSpPr>
          <p:cNvPr id="6" name="TextBox 5">
            <a:extLst>
              <a:ext uri="{FF2B5EF4-FFF2-40B4-BE49-F238E27FC236}">
                <a16:creationId xmlns:a16="http://schemas.microsoft.com/office/drawing/2014/main" id="{4802A5BF-10E7-47CD-9803-96D0DA5E33DA}"/>
              </a:ext>
            </a:extLst>
          </p:cNvPr>
          <p:cNvSpPr txBox="1"/>
          <p:nvPr/>
        </p:nvSpPr>
        <p:spPr>
          <a:xfrm>
            <a:off x="2933700" y="5739825"/>
            <a:ext cx="6477000" cy="584775"/>
          </a:xfrm>
          <a:prstGeom prst="rect">
            <a:avLst/>
          </a:prstGeom>
          <a:noFill/>
        </p:spPr>
        <p:txBody>
          <a:bodyPr wrap="square">
            <a:spAutoFit/>
          </a:bodyPr>
          <a:lstStyle/>
          <a:p>
            <a:pPr>
              <a:buClr>
                <a:srgbClr val="00A44D"/>
              </a:buClr>
            </a:pPr>
            <a:r>
              <a:rPr lang="en-US" sz="3200" i="1" dirty="0">
                <a:latin typeface="Open Sans" panose="020B0606030504020204" pitchFamily="34" charset="0"/>
              </a:rPr>
              <a:t>Since 2014</a:t>
            </a:r>
          </a:p>
        </p:txBody>
      </p:sp>
    </p:spTree>
    <p:extLst>
      <p:ext uri="{BB962C8B-B14F-4D97-AF65-F5344CB8AC3E}">
        <p14:creationId xmlns:p14="http://schemas.microsoft.com/office/powerpoint/2010/main" val="2183781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Up 5">
            <a:extLst>
              <a:ext uri="{FF2B5EF4-FFF2-40B4-BE49-F238E27FC236}">
                <a16:creationId xmlns:a16="http://schemas.microsoft.com/office/drawing/2014/main" id="{1C268E13-AFB5-74D8-E1CD-9D05E6C45C4C}"/>
              </a:ext>
            </a:extLst>
          </p:cNvPr>
          <p:cNvSpPr/>
          <p:nvPr/>
        </p:nvSpPr>
        <p:spPr>
          <a:xfrm>
            <a:off x="8928100" y="3691467"/>
            <a:ext cx="685800" cy="68580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9" name="Straight Connector 8">
            <a:extLst>
              <a:ext uri="{FF2B5EF4-FFF2-40B4-BE49-F238E27FC236}">
                <a16:creationId xmlns:a16="http://schemas.microsoft.com/office/drawing/2014/main" id="{C39901E1-5B3E-FAE5-BB2E-89C94A416DA6}"/>
              </a:ext>
            </a:extLst>
          </p:cNvPr>
          <p:cNvCxnSpPr/>
          <p:nvPr/>
        </p:nvCxnSpPr>
        <p:spPr>
          <a:xfrm>
            <a:off x="6413500" y="3158067"/>
            <a:ext cx="0" cy="17913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24867D-A327-8F62-1140-17DD6565689A}"/>
              </a:ext>
            </a:extLst>
          </p:cNvPr>
          <p:cNvSpPr txBox="1"/>
          <p:nvPr/>
        </p:nvSpPr>
        <p:spPr>
          <a:xfrm>
            <a:off x="4531251" y="8689539"/>
            <a:ext cx="1600191" cy="1138773"/>
          </a:xfrm>
          <a:prstGeom prst="rect">
            <a:avLst/>
          </a:prstGeom>
          <a:noFill/>
        </p:spPr>
        <p:txBody>
          <a:bodyPr wrap="square" rtlCol="0">
            <a:spAutoFit/>
          </a:bodyPr>
          <a:lstStyle/>
          <a:p>
            <a:pPr algn="ctr"/>
            <a:r>
              <a:rPr lang="en-US" sz="2200" b="1" dirty="0"/>
              <a:t>Public Awareness</a:t>
            </a:r>
          </a:p>
          <a:p>
            <a:endParaRPr lang="en-US" dirty="0"/>
          </a:p>
        </p:txBody>
      </p:sp>
      <p:sp>
        <p:nvSpPr>
          <p:cNvPr id="3" name="TextBox 2">
            <a:extLst>
              <a:ext uri="{FF2B5EF4-FFF2-40B4-BE49-F238E27FC236}">
                <a16:creationId xmlns:a16="http://schemas.microsoft.com/office/drawing/2014/main" id="{3E926150-5A21-CA45-FE60-0F26BC431812}"/>
              </a:ext>
            </a:extLst>
          </p:cNvPr>
          <p:cNvSpPr txBox="1"/>
          <p:nvPr/>
        </p:nvSpPr>
        <p:spPr>
          <a:xfrm>
            <a:off x="3048990" y="4685552"/>
            <a:ext cx="6097978" cy="461665"/>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2" name="TextBox 1">
            <a:extLst>
              <a:ext uri="{FF2B5EF4-FFF2-40B4-BE49-F238E27FC236}">
                <a16:creationId xmlns:a16="http://schemas.microsoft.com/office/drawing/2014/main" id="{5D826E94-21A4-894F-770F-96B823654D93}"/>
              </a:ext>
            </a:extLst>
          </p:cNvPr>
          <p:cNvSpPr txBox="1"/>
          <p:nvPr/>
        </p:nvSpPr>
        <p:spPr>
          <a:xfrm>
            <a:off x="952500" y="584090"/>
            <a:ext cx="10287000" cy="938719"/>
          </a:xfrm>
          <a:prstGeom prst="rect">
            <a:avLst/>
          </a:prstGeom>
          <a:noFill/>
        </p:spPr>
        <p:txBody>
          <a:bodyPr wrap="square" rtlCol="0">
            <a:spAutoFit/>
          </a:bodyPr>
          <a:lstStyle/>
          <a:p>
            <a:r>
              <a:rPr lang="en-US" sz="5500" dirty="0">
                <a:solidFill>
                  <a:srgbClr val="00A44D"/>
                </a:solidFill>
                <a:latin typeface="Mohave"/>
              </a:rPr>
              <a:t>ANNUAL REPORT</a:t>
            </a:r>
          </a:p>
        </p:txBody>
      </p:sp>
      <p:sp>
        <p:nvSpPr>
          <p:cNvPr id="11" name="TextBox 10">
            <a:extLst>
              <a:ext uri="{FF2B5EF4-FFF2-40B4-BE49-F238E27FC236}">
                <a16:creationId xmlns:a16="http://schemas.microsoft.com/office/drawing/2014/main" id="{5F35E672-FD77-3459-1538-6F28E928BC06}"/>
              </a:ext>
            </a:extLst>
          </p:cNvPr>
          <p:cNvSpPr txBox="1"/>
          <p:nvPr/>
        </p:nvSpPr>
        <p:spPr>
          <a:xfrm>
            <a:off x="7747000" y="5050909"/>
            <a:ext cx="3733800" cy="553998"/>
          </a:xfrm>
          <a:prstGeom prst="rect">
            <a:avLst/>
          </a:prstGeom>
          <a:noFill/>
        </p:spPr>
        <p:txBody>
          <a:bodyPr wrap="square" rtlCol="0">
            <a:spAutoFit/>
          </a:bodyPr>
          <a:lstStyle/>
          <a:p>
            <a:r>
              <a:rPr lang="en-US" sz="3000" b="1" dirty="0">
                <a:solidFill>
                  <a:srgbClr val="00A44D"/>
                </a:solidFill>
              </a:rPr>
              <a:t>StampOutFraud.com</a:t>
            </a:r>
          </a:p>
        </p:txBody>
      </p:sp>
      <p:sp>
        <p:nvSpPr>
          <p:cNvPr id="7" name="TextBox 6">
            <a:extLst>
              <a:ext uri="{FF2B5EF4-FFF2-40B4-BE49-F238E27FC236}">
                <a16:creationId xmlns:a16="http://schemas.microsoft.com/office/drawing/2014/main" id="{90EC91DF-943C-A41D-48E1-235F6F0ED9B2}"/>
              </a:ext>
            </a:extLst>
          </p:cNvPr>
          <p:cNvSpPr txBox="1"/>
          <p:nvPr/>
        </p:nvSpPr>
        <p:spPr>
          <a:xfrm>
            <a:off x="952500" y="1330957"/>
            <a:ext cx="8839200" cy="1000274"/>
          </a:xfrm>
          <a:prstGeom prst="rect">
            <a:avLst/>
          </a:prstGeom>
          <a:noFill/>
        </p:spPr>
        <p:txBody>
          <a:bodyPr wrap="square">
            <a:spAutoFit/>
          </a:bodyPr>
          <a:lstStyle/>
          <a:p>
            <a:pPr>
              <a:buClr>
                <a:srgbClr val="00A44D"/>
              </a:buClr>
            </a:pPr>
            <a:r>
              <a:rPr lang="en-US" sz="3500" b="1" dirty="0">
                <a:solidFill>
                  <a:srgbClr val="626262"/>
                </a:solidFill>
                <a:latin typeface="Open Sans" panose="020B0606030504020204" pitchFamily="34" charset="0"/>
              </a:rPr>
              <a:t>Due February 15</a:t>
            </a:r>
            <a:r>
              <a:rPr lang="en-US" sz="3500" b="1" baseline="30000" dirty="0">
                <a:solidFill>
                  <a:srgbClr val="626262"/>
                </a:solidFill>
                <a:latin typeface="Open Sans" panose="020B0606030504020204" pitchFamily="34" charset="0"/>
              </a:rPr>
              <a:t>th</a:t>
            </a:r>
            <a:r>
              <a:rPr lang="en-US" sz="3500" b="1" dirty="0">
                <a:solidFill>
                  <a:srgbClr val="626262"/>
                </a:solidFill>
                <a:latin typeface="Open Sans" panose="020B0606030504020204" pitchFamily="34" charset="0"/>
              </a:rPr>
              <a:t> </a:t>
            </a:r>
          </a:p>
          <a:p>
            <a:pPr>
              <a:buClr>
                <a:srgbClr val="00A44D"/>
              </a:buClr>
            </a:pPr>
            <a:r>
              <a:rPr lang="en-US" dirty="0">
                <a:solidFill>
                  <a:srgbClr val="626262"/>
                </a:solidFill>
                <a:latin typeface="Open Sans" panose="020B0606030504020204" pitchFamily="34" charset="0"/>
              </a:rPr>
              <a:t>VA Code Section 52-43</a:t>
            </a:r>
          </a:p>
        </p:txBody>
      </p:sp>
      <p:pic>
        <p:nvPicPr>
          <p:cNvPr id="5" name="Picture 4" descr="A book open to show the cost of a fraud program&#10;&#10;Description automatically generated">
            <a:extLst>
              <a:ext uri="{FF2B5EF4-FFF2-40B4-BE49-F238E27FC236}">
                <a16:creationId xmlns:a16="http://schemas.microsoft.com/office/drawing/2014/main" id="{F9362D7D-37A4-828F-B0C8-24E7878F0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2282"/>
            <a:ext cx="10958513" cy="7298369"/>
          </a:xfrm>
          <a:prstGeom prst="rect">
            <a:avLst/>
          </a:prstGeom>
        </p:spPr>
      </p:pic>
    </p:spTree>
    <p:extLst>
      <p:ext uri="{BB962C8B-B14F-4D97-AF65-F5344CB8AC3E}">
        <p14:creationId xmlns:p14="http://schemas.microsoft.com/office/powerpoint/2010/main" val="31321627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RADIO  INTERVIEWS</a:t>
            </a:r>
          </a:p>
        </p:txBody>
      </p:sp>
      <p:pic>
        <p:nvPicPr>
          <p:cNvPr id="3" name="Picture 2" descr="Graphical user interface&#10;&#10;Description automatically generated">
            <a:extLst>
              <a:ext uri="{FF2B5EF4-FFF2-40B4-BE49-F238E27FC236}">
                <a16:creationId xmlns:a16="http://schemas.microsoft.com/office/drawing/2014/main" id="{B5028FA0-052E-4DFE-BFA6-E51A1D6BB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387615"/>
            <a:ext cx="10209179" cy="3740921"/>
          </a:xfrm>
          <a:prstGeom prst="rect">
            <a:avLst/>
          </a:prstGeom>
        </p:spPr>
      </p:pic>
      <p:pic>
        <p:nvPicPr>
          <p:cNvPr id="5" name="Picture 4" descr="Logo&#10;&#10;AI-generated content may be incorrect.">
            <a:extLst>
              <a:ext uri="{FF2B5EF4-FFF2-40B4-BE49-F238E27FC236}">
                <a16:creationId xmlns:a16="http://schemas.microsoft.com/office/drawing/2014/main" id="{7990F6C4-9811-4FFA-7FA5-526F1700C2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1363816"/>
            <a:ext cx="3429000" cy="1103710"/>
          </a:xfrm>
          <a:prstGeom prst="rect">
            <a:avLst/>
          </a:prstGeom>
        </p:spPr>
      </p:pic>
    </p:spTree>
    <p:extLst>
      <p:ext uri="{BB962C8B-B14F-4D97-AF65-F5344CB8AC3E}">
        <p14:creationId xmlns:p14="http://schemas.microsoft.com/office/powerpoint/2010/main" val="3435517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PUBLIC OUTREACH</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71600"/>
            <a:ext cx="9372600" cy="5272088"/>
          </a:xfrm>
          <a:prstGeom prst="rect">
            <a:avLst/>
          </a:prstGeom>
        </p:spPr>
      </p:pic>
    </p:spTree>
    <p:extLst>
      <p:ext uri="{BB962C8B-B14F-4D97-AF65-F5344CB8AC3E}">
        <p14:creationId xmlns:p14="http://schemas.microsoft.com/office/powerpoint/2010/main" val="3670027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PARTNERING WITH THE SCC</a:t>
            </a:r>
          </a:p>
        </p:txBody>
      </p:sp>
      <p:sp>
        <p:nvSpPr>
          <p:cNvPr id="9" name="TextBox 8">
            <a:extLst>
              <a:ext uri="{FF2B5EF4-FFF2-40B4-BE49-F238E27FC236}">
                <a16:creationId xmlns:a16="http://schemas.microsoft.com/office/drawing/2014/main" id="{9079E14D-FED7-44A1-BEDB-6B9571CB3AA0}"/>
              </a:ext>
            </a:extLst>
          </p:cNvPr>
          <p:cNvSpPr txBox="1"/>
          <p:nvPr/>
        </p:nvSpPr>
        <p:spPr>
          <a:xfrm>
            <a:off x="762000" y="1752600"/>
            <a:ext cx="10515600" cy="630942"/>
          </a:xfrm>
          <a:prstGeom prst="rect">
            <a:avLst/>
          </a:prstGeom>
          <a:noFill/>
        </p:spPr>
        <p:txBody>
          <a:bodyPr wrap="square">
            <a:spAutoFit/>
          </a:bodyPr>
          <a:lstStyle/>
          <a:p>
            <a:pPr>
              <a:buClr>
                <a:srgbClr val="00A44D"/>
              </a:buClr>
            </a:pPr>
            <a:r>
              <a:rPr lang="en-US" sz="3500" b="1" dirty="0">
                <a:solidFill>
                  <a:srgbClr val="626262"/>
                </a:solidFill>
                <a:latin typeface="Open Sans" panose="020B0606030504020204" pitchFamily="34" charset="0"/>
              </a:rPr>
              <a:t>Bureau of Insurance</a:t>
            </a:r>
          </a:p>
        </p:txBody>
      </p:sp>
      <p:sp>
        <p:nvSpPr>
          <p:cNvPr id="7" name="TextBox 6">
            <a:extLst>
              <a:ext uri="{FF2B5EF4-FFF2-40B4-BE49-F238E27FC236}">
                <a16:creationId xmlns:a16="http://schemas.microsoft.com/office/drawing/2014/main" id="{6422C7FE-5B05-443B-8F43-554CBF3CB5F3}"/>
              </a:ext>
            </a:extLst>
          </p:cNvPr>
          <p:cNvSpPr txBox="1"/>
          <p:nvPr/>
        </p:nvSpPr>
        <p:spPr>
          <a:xfrm>
            <a:off x="762000" y="2383542"/>
            <a:ext cx="6097772" cy="2123658"/>
          </a:xfrm>
          <a:prstGeom prst="rect">
            <a:avLst/>
          </a:prstGeom>
          <a:noFill/>
        </p:spPr>
        <p:txBody>
          <a:bodyPr wrap="square">
            <a:spAutoFit/>
          </a:bodyPr>
          <a:lstStyle/>
          <a:p>
            <a:pPr marL="457200" indent="-457200">
              <a:buClr>
                <a:srgbClr val="00A44D"/>
              </a:buClr>
              <a:buFont typeface="Arial" panose="020B0604020202020204" pitchFamily="34" charset="0"/>
              <a:buChar char="•"/>
            </a:pPr>
            <a:r>
              <a:rPr lang="en-US" sz="2800" dirty="0">
                <a:solidFill>
                  <a:srgbClr val="626262"/>
                </a:solidFill>
                <a:latin typeface="Open Sans" panose="020B0606030504020204" pitchFamily="34" charset="0"/>
              </a:rPr>
              <a:t>Licensing</a:t>
            </a:r>
          </a:p>
          <a:p>
            <a:pPr marL="457200" indent="-457200">
              <a:buClr>
                <a:srgbClr val="00A44D"/>
              </a:buClr>
              <a:buFont typeface="Arial" panose="020B0604020202020204" pitchFamily="34" charset="0"/>
              <a:buChar char="•"/>
            </a:pPr>
            <a:r>
              <a:rPr lang="en-US" sz="2800" dirty="0">
                <a:solidFill>
                  <a:srgbClr val="626262"/>
                </a:solidFill>
                <a:latin typeface="Open Sans" panose="020B0606030504020204" pitchFamily="34" charset="0"/>
              </a:rPr>
              <a:t>Regulatory Control</a:t>
            </a:r>
          </a:p>
          <a:p>
            <a:pPr marL="457200" indent="-457200">
              <a:buClr>
                <a:srgbClr val="00A44D"/>
              </a:buClr>
              <a:buFont typeface="Arial" panose="020B0604020202020204" pitchFamily="34" charset="0"/>
              <a:buChar char="•"/>
            </a:pPr>
            <a:r>
              <a:rPr lang="en-US" sz="2800" dirty="0">
                <a:solidFill>
                  <a:srgbClr val="626262"/>
                </a:solidFill>
                <a:latin typeface="Open Sans" panose="020B0606030504020204" pitchFamily="34" charset="0"/>
              </a:rPr>
              <a:t>Public Adjusters</a:t>
            </a:r>
          </a:p>
          <a:p>
            <a:pPr marL="457200" indent="-457200">
              <a:buClr>
                <a:srgbClr val="00A44D"/>
              </a:buClr>
              <a:buFont typeface="Arial" panose="020B0604020202020204" pitchFamily="34" charset="0"/>
              <a:buChar char="•"/>
            </a:pPr>
            <a:endParaRPr lang="en-US" i="0" dirty="0">
              <a:solidFill>
                <a:srgbClr val="626262"/>
              </a:solidFill>
              <a:effectLst/>
              <a:latin typeface="Open Sans" panose="020B0606030504020204" pitchFamily="34" charset="0"/>
            </a:endParaRPr>
          </a:p>
          <a:p>
            <a:pPr marL="457200" indent="-457200">
              <a:buClr>
                <a:srgbClr val="00A44D"/>
              </a:buClr>
              <a:buFont typeface="Arial" panose="020B0604020202020204" pitchFamily="34" charset="0"/>
              <a:buChar char="•"/>
            </a:pPr>
            <a:endParaRPr lang="en-US" i="0" dirty="0">
              <a:solidFill>
                <a:srgbClr val="626262"/>
              </a:solidFill>
              <a:effectLst/>
              <a:latin typeface="Open Sans" panose="020B0606030504020204" pitchFamily="34" charset="0"/>
            </a:endParaRPr>
          </a:p>
        </p:txBody>
      </p:sp>
      <p:pic>
        <p:nvPicPr>
          <p:cNvPr id="5" name="Picture 4" descr="Graphical user interface, text, email&#10;&#10;Description automatically generated">
            <a:extLst>
              <a:ext uri="{FF2B5EF4-FFF2-40B4-BE49-F238E27FC236}">
                <a16:creationId xmlns:a16="http://schemas.microsoft.com/office/drawing/2014/main" id="{D271F784-F907-952B-42AC-82CB23A31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038600"/>
            <a:ext cx="8514638" cy="1692771"/>
          </a:xfrm>
          <a:prstGeom prst="rect">
            <a:avLst/>
          </a:prstGeom>
        </p:spPr>
      </p:pic>
    </p:spTree>
    <p:extLst>
      <p:ext uri="{BB962C8B-B14F-4D97-AF65-F5344CB8AC3E}">
        <p14:creationId xmlns:p14="http://schemas.microsoft.com/office/powerpoint/2010/main" val="2622475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1815882"/>
          </a:xfrm>
          <a:prstGeom prst="rect">
            <a:avLst/>
          </a:prstGeom>
          <a:noFill/>
        </p:spPr>
        <p:txBody>
          <a:bodyPr wrap="square" rtlCol="0">
            <a:spAutoFit/>
          </a:bodyPr>
          <a:lstStyle/>
          <a:p>
            <a:r>
              <a:rPr lang="en-US" sz="5600" dirty="0">
                <a:solidFill>
                  <a:srgbClr val="00A44D"/>
                </a:solidFill>
                <a:latin typeface="Mohave"/>
              </a:rPr>
              <a:t>NATIONAL FRAUD DIRECTORS’ CONFERENCE</a:t>
            </a:r>
          </a:p>
        </p:txBody>
      </p:sp>
      <p:sp>
        <p:nvSpPr>
          <p:cNvPr id="6" name="TextBox 5">
            <a:extLst>
              <a:ext uri="{FF2B5EF4-FFF2-40B4-BE49-F238E27FC236}">
                <a16:creationId xmlns:a16="http://schemas.microsoft.com/office/drawing/2014/main" id="{4802A5BF-10E7-47CD-9803-96D0DA5E33DA}"/>
              </a:ext>
            </a:extLst>
          </p:cNvPr>
          <p:cNvSpPr txBox="1"/>
          <p:nvPr/>
        </p:nvSpPr>
        <p:spPr>
          <a:xfrm>
            <a:off x="762000" y="1752600"/>
            <a:ext cx="8915400" cy="4939814"/>
          </a:xfrm>
          <a:prstGeom prst="rect">
            <a:avLst/>
          </a:prstGeom>
          <a:noFill/>
        </p:spPr>
        <p:txBody>
          <a:bodyPr wrap="square">
            <a:spAutoFit/>
          </a:bodyPr>
          <a:lstStyle/>
          <a:p>
            <a:pPr marL="457200" indent="-457200">
              <a:buClr>
                <a:srgbClr val="00A44D"/>
              </a:buClr>
              <a:buFont typeface="Arial" panose="020B0604020202020204" pitchFamily="34" charset="0"/>
              <a:buChar char="•"/>
            </a:pPr>
            <a:endParaRPr lang="en-US" sz="2800" dirty="0">
              <a:solidFill>
                <a:srgbClr val="626262"/>
              </a:solidFill>
              <a:latin typeface="Open Sans" panose="020B0606030504020204" pitchFamily="34" charset="0"/>
            </a:endParaRPr>
          </a:p>
          <a:p>
            <a:pPr marL="457200" indent="-457200">
              <a:buClr>
                <a:srgbClr val="00A44D"/>
              </a:buClr>
              <a:buFont typeface="Arial" panose="020B0604020202020204" pitchFamily="34" charset="0"/>
              <a:buChar char="•"/>
            </a:pPr>
            <a:endParaRPr lang="en-US" sz="2800" dirty="0">
              <a:solidFill>
                <a:srgbClr val="626262"/>
              </a:solidFill>
              <a:latin typeface="Open Sans" panose="020B0606030504020204" pitchFamily="34" charset="0"/>
            </a:endParaRPr>
          </a:p>
          <a:p>
            <a:pPr marL="457200" indent="-457200">
              <a:buClr>
                <a:srgbClr val="00A44D"/>
              </a:buClr>
              <a:buFont typeface="Arial" panose="020B0604020202020204" pitchFamily="34" charset="0"/>
              <a:buChar char="•"/>
            </a:pPr>
            <a:r>
              <a:rPr lang="en-US" sz="2800" dirty="0">
                <a:solidFill>
                  <a:srgbClr val="626262"/>
                </a:solidFill>
                <a:latin typeface="Open Sans" panose="020B0606030504020204" pitchFamily="34" charset="0"/>
              </a:rPr>
              <a:t>2022 – Boston, MA</a:t>
            </a:r>
          </a:p>
          <a:p>
            <a:pPr marL="457200" indent="-457200">
              <a:buClr>
                <a:srgbClr val="00A44D"/>
              </a:buClr>
              <a:buFont typeface="Arial" panose="020B0604020202020204" pitchFamily="34" charset="0"/>
              <a:buChar char="•"/>
            </a:pPr>
            <a:endParaRPr lang="en-US" sz="2800" i="0" dirty="0">
              <a:solidFill>
                <a:srgbClr val="626262"/>
              </a:solidFill>
              <a:effectLst/>
              <a:latin typeface="Open Sans" panose="020B0606030504020204" pitchFamily="34" charset="0"/>
            </a:endParaRPr>
          </a:p>
          <a:p>
            <a:pPr marL="457200" indent="-457200">
              <a:buClr>
                <a:srgbClr val="00A44D"/>
              </a:buClr>
              <a:buFont typeface="Arial" panose="020B0604020202020204" pitchFamily="34" charset="0"/>
              <a:buChar char="•"/>
            </a:pPr>
            <a:r>
              <a:rPr lang="en-US" sz="2800" dirty="0">
                <a:solidFill>
                  <a:srgbClr val="626262"/>
                </a:solidFill>
                <a:latin typeface="Open Sans" panose="020B0606030504020204" pitchFamily="34" charset="0"/>
              </a:rPr>
              <a:t>2023 – St. George, UT</a:t>
            </a:r>
          </a:p>
          <a:p>
            <a:pPr marL="457200" indent="-457200">
              <a:buClr>
                <a:srgbClr val="00A44D"/>
              </a:buClr>
              <a:buFont typeface="Arial" panose="020B0604020202020204" pitchFamily="34" charset="0"/>
              <a:buChar char="•"/>
            </a:pPr>
            <a:endParaRPr lang="en-US" sz="2800" dirty="0">
              <a:solidFill>
                <a:srgbClr val="626262"/>
              </a:solidFill>
              <a:latin typeface="Open Sans" panose="020B0606030504020204" pitchFamily="34" charset="0"/>
            </a:endParaRPr>
          </a:p>
          <a:p>
            <a:pPr marL="457200" indent="-457200">
              <a:buClr>
                <a:srgbClr val="00A44D"/>
              </a:buClr>
              <a:buFont typeface="Arial" panose="020B0604020202020204" pitchFamily="34" charset="0"/>
              <a:buChar char="•"/>
            </a:pPr>
            <a:r>
              <a:rPr lang="en-US" sz="2800" dirty="0">
                <a:solidFill>
                  <a:srgbClr val="626262"/>
                </a:solidFill>
                <a:latin typeface="Open Sans" panose="020B0606030504020204" pitchFamily="34" charset="0"/>
              </a:rPr>
              <a:t>2024 – Pittsburgh, PA</a:t>
            </a:r>
          </a:p>
          <a:p>
            <a:pPr marL="457200" indent="-457200">
              <a:buClr>
                <a:srgbClr val="00A44D"/>
              </a:buClr>
              <a:buFont typeface="Arial" panose="020B0604020202020204" pitchFamily="34" charset="0"/>
              <a:buChar char="•"/>
            </a:pPr>
            <a:endParaRPr lang="en-US" sz="2800" dirty="0">
              <a:solidFill>
                <a:srgbClr val="626262"/>
              </a:solidFill>
              <a:latin typeface="Open Sans" panose="020B0606030504020204" pitchFamily="34" charset="0"/>
            </a:endParaRPr>
          </a:p>
          <a:p>
            <a:pPr marL="457200" indent="-457200">
              <a:buClr>
                <a:srgbClr val="00A44D"/>
              </a:buClr>
              <a:buFont typeface="Arial" panose="020B0604020202020204" pitchFamily="34" charset="0"/>
              <a:buChar char="•"/>
            </a:pPr>
            <a:r>
              <a:rPr lang="en-US" sz="2800" dirty="0">
                <a:solidFill>
                  <a:srgbClr val="626262"/>
                </a:solidFill>
                <a:latin typeface="Open Sans" panose="020B0606030504020204" pitchFamily="34" charset="0"/>
              </a:rPr>
              <a:t>2025 – Savannah, GA</a:t>
            </a:r>
          </a:p>
          <a:p>
            <a:pPr>
              <a:buClr>
                <a:srgbClr val="00A44D"/>
              </a:buClr>
            </a:pPr>
            <a:endParaRPr lang="en-US" sz="2800" dirty="0">
              <a:solidFill>
                <a:srgbClr val="626262"/>
              </a:solidFill>
              <a:latin typeface="Open Sans" panose="020B0606030504020204" pitchFamily="34" charset="0"/>
            </a:endParaRPr>
          </a:p>
          <a:p>
            <a:pPr marL="457200" indent="-457200">
              <a:buClr>
                <a:srgbClr val="00A44D"/>
              </a:buClr>
              <a:buFont typeface="Arial" panose="020B0604020202020204" pitchFamily="34" charset="0"/>
              <a:buChar char="•"/>
            </a:pPr>
            <a:r>
              <a:rPr lang="en-US" sz="2800" dirty="0">
                <a:solidFill>
                  <a:srgbClr val="626262"/>
                </a:solidFill>
                <a:latin typeface="Open Sans" panose="020B0606030504020204" pitchFamily="34" charset="0"/>
              </a:rPr>
              <a:t>2026 – New Orleans, LA</a:t>
            </a:r>
            <a:endParaRPr lang="en-US" sz="3500" dirty="0">
              <a:solidFill>
                <a:srgbClr val="626262"/>
              </a:solidFill>
              <a:latin typeface="Open Sans" panose="020B0606030504020204" pitchFamily="34" charset="0"/>
            </a:endParaRPr>
          </a:p>
        </p:txBody>
      </p:sp>
      <p:pic>
        <p:nvPicPr>
          <p:cNvPr id="7" name="Picture 6">
            <a:extLst>
              <a:ext uri="{FF2B5EF4-FFF2-40B4-BE49-F238E27FC236}">
                <a16:creationId xmlns:a16="http://schemas.microsoft.com/office/drawing/2014/main" id="{232358D3-3907-4CF2-8B19-589513D2AF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10200" y="1594866"/>
            <a:ext cx="6515258" cy="4128052"/>
          </a:xfrm>
          <a:prstGeom prst="rect">
            <a:avLst/>
          </a:prstGeom>
        </p:spPr>
      </p:pic>
    </p:spTree>
    <p:extLst>
      <p:ext uri="{BB962C8B-B14F-4D97-AF65-F5344CB8AC3E}">
        <p14:creationId xmlns:p14="http://schemas.microsoft.com/office/powerpoint/2010/main" val="4260370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3E7EBC-02D2-CBDC-A400-7E3EFE58DA7B}"/>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D2B5F9EB-3F13-2E47-B602-DD941F4D82E4}"/>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INSURANCE FRAUD IN THE NEWS</a:t>
            </a:r>
          </a:p>
        </p:txBody>
      </p:sp>
      <p:pic>
        <p:nvPicPr>
          <p:cNvPr id="4" name="Picture 3" descr="A picture containing text&#10;&#10;AI-generated content may be incorrect.">
            <a:extLst>
              <a:ext uri="{FF2B5EF4-FFF2-40B4-BE49-F238E27FC236}">
                <a16:creationId xmlns:a16="http://schemas.microsoft.com/office/drawing/2014/main" id="{A73A3AF6-4D1A-3AA5-8C57-3CD259050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498343"/>
            <a:ext cx="9144000" cy="5143500"/>
          </a:xfrm>
          <a:prstGeom prst="rect">
            <a:avLst/>
          </a:prstGeom>
        </p:spPr>
      </p:pic>
    </p:spTree>
    <p:extLst>
      <p:ext uri="{BB962C8B-B14F-4D97-AF65-F5344CB8AC3E}">
        <p14:creationId xmlns:p14="http://schemas.microsoft.com/office/powerpoint/2010/main" val="3191046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REACHING LAW ENFORCEMENT</a:t>
            </a:r>
          </a:p>
        </p:txBody>
      </p:sp>
      <p:pic>
        <p:nvPicPr>
          <p:cNvPr id="6" name="Picture 5">
            <a:extLst>
              <a:ext uri="{FF2B5EF4-FFF2-40B4-BE49-F238E27FC236}">
                <a16:creationId xmlns:a16="http://schemas.microsoft.com/office/drawing/2014/main" id="{17F4F6EB-89CA-401A-B237-A3760FB0AE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3" y="1663148"/>
            <a:ext cx="5644561" cy="4419600"/>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520BF5B3-54B9-4620-8B3F-2788E03C2B91}"/>
              </a:ext>
            </a:extLst>
          </p:cNvPr>
          <p:cNvPicPr>
            <a:picLocks noChangeAspect="1"/>
          </p:cNvPicPr>
          <p:nvPr/>
        </p:nvPicPr>
        <p:blipFill>
          <a:blip r:embed="rId3"/>
          <a:stretch>
            <a:fillRect/>
          </a:stretch>
        </p:blipFill>
        <p:spPr>
          <a:xfrm>
            <a:off x="6096000" y="1683026"/>
            <a:ext cx="5744107" cy="4419600"/>
          </a:xfrm>
          <a:prstGeom prst="rect">
            <a:avLst/>
          </a:prstGeom>
          <a:ln>
            <a:solidFill>
              <a:schemeClr val="bg1">
                <a:lumMod val="50000"/>
              </a:schemeClr>
            </a:solidFill>
          </a:ln>
        </p:spPr>
      </p:pic>
    </p:spTree>
    <p:extLst>
      <p:ext uri="{BB962C8B-B14F-4D97-AF65-F5344CB8AC3E}">
        <p14:creationId xmlns:p14="http://schemas.microsoft.com/office/powerpoint/2010/main" val="4188961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838200" y="457200"/>
            <a:ext cx="10820400" cy="1815882"/>
          </a:xfrm>
          <a:prstGeom prst="rect">
            <a:avLst/>
          </a:prstGeom>
          <a:noFill/>
        </p:spPr>
        <p:txBody>
          <a:bodyPr wrap="square" rtlCol="0">
            <a:spAutoFit/>
          </a:bodyPr>
          <a:lstStyle/>
          <a:p>
            <a:r>
              <a:rPr lang="en-US" sz="5600" dirty="0">
                <a:solidFill>
                  <a:srgbClr val="00A44D"/>
                </a:solidFill>
                <a:latin typeface="Mohave"/>
              </a:rPr>
              <a:t>CONCLUSION – INSURANCE FRAUD</a:t>
            </a:r>
          </a:p>
          <a:p>
            <a:r>
              <a:rPr lang="en-US" sz="5600" dirty="0">
                <a:solidFill>
                  <a:srgbClr val="00A44D"/>
                </a:solidFill>
                <a:latin typeface="Mohave"/>
              </a:rPr>
              <a:t>IS </a:t>
            </a:r>
            <a:r>
              <a:rPr lang="en-US" sz="5600" u="sng" dirty="0">
                <a:solidFill>
                  <a:srgbClr val="00A44D"/>
                </a:solidFill>
                <a:latin typeface="Mohave"/>
              </a:rPr>
              <a:t>NOT</a:t>
            </a:r>
            <a:r>
              <a:rPr lang="en-US" sz="5600" dirty="0">
                <a:solidFill>
                  <a:srgbClr val="00A44D"/>
                </a:solidFill>
                <a:latin typeface="Mohave"/>
              </a:rPr>
              <a:t> …</a:t>
            </a:r>
          </a:p>
        </p:txBody>
      </p:sp>
      <p:sp>
        <p:nvSpPr>
          <p:cNvPr id="3" name="TextBox 2">
            <a:extLst>
              <a:ext uri="{FF2B5EF4-FFF2-40B4-BE49-F238E27FC236}">
                <a16:creationId xmlns:a16="http://schemas.microsoft.com/office/drawing/2014/main" id="{90793C9E-2986-78AA-F7D5-53F4D0AE6A1D}"/>
              </a:ext>
            </a:extLst>
          </p:cNvPr>
          <p:cNvSpPr txBox="1"/>
          <p:nvPr/>
        </p:nvSpPr>
        <p:spPr>
          <a:xfrm>
            <a:off x="970826" y="2590800"/>
            <a:ext cx="10555147" cy="3170099"/>
          </a:xfrm>
          <a:prstGeom prst="rect">
            <a:avLst/>
          </a:prstGeom>
          <a:noFill/>
        </p:spPr>
        <p:txBody>
          <a:bodyPr wrap="square">
            <a:spAutoFit/>
          </a:bodyPr>
          <a:lstStyle/>
          <a:p>
            <a:pPr marL="457200" indent="-457200">
              <a:buClr>
                <a:srgbClr val="00A44D"/>
              </a:buClr>
              <a:buFont typeface="Arial" panose="020B0604020202020204" pitchFamily="34" charset="0"/>
              <a:buChar char="•"/>
            </a:pPr>
            <a:r>
              <a:rPr lang="en-US" sz="4000" dirty="0">
                <a:solidFill>
                  <a:srgbClr val="626262"/>
                </a:solidFill>
                <a:latin typeface="Open Sans" panose="020B0606030504020204" pitchFamily="34" charset="0"/>
              </a:rPr>
              <a:t>Easy to investigate</a:t>
            </a:r>
          </a:p>
          <a:p>
            <a:pPr marL="457200" indent="-457200">
              <a:buClr>
                <a:srgbClr val="00A44D"/>
              </a:buClr>
              <a:buFont typeface="Arial" panose="020B0604020202020204" pitchFamily="34" charset="0"/>
              <a:buChar char="•"/>
            </a:pPr>
            <a:endParaRPr lang="en-US" sz="4000" dirty="0">
              <a:solidFill>
                <a:srgbClr val="626262"/>
              </a:solidFill>
              <a:latin typeface="Open Sans" panose="020B0606030504020204" pitchFamily="34" charset="0"/>
            </a:endParaRPr>
          </a:p>
          <a:p>
            <a:pPr marL="457200" indent="-457200">
              <a:buClr>
                <a:srgbClr val="00A44D"/>
              </a:buClr>
              <a:buFont typeface="Arial" panose="020B0604020202020204" pitchFamily="34" charset="0"/>
              <a:buChar char="•"/>
            </a:pPr>
            <a:r>
              <a:rPr lang="en-US" sz="4000" dirty="0">
                <a:solidFill>
                  <a:srgbClr val="626262"/>
                </a:solidFill>
                <a:latin typeface="Open Sans" panose="020B0606030504020204" pitchFamily="34" charset="0"/>
              </a:rPr>
              <a:t>Easy to prosecute</a:t>
            </a:r>
          </a:p>
          <a:p>
            <a:pPr marL="457200" indent="-457200">
              <a:buClr>
                <a:srgbClr val="00A44D"/>
              </a:buClr>
              <a:buFont typeface="Arial" panose="020B0604020202020204" pitchFamily="34" charset="0"/>
              <a:buChar char="•"/>
            </a:pPr>
            <a:endParaRPr lang="en-US" sz="4000" dirty="0">
              <a:solidFill>
                <a:srgbClr val="626262"/>
              </a:solidFill>
              <a:latin typeface="Open Sans" panose="020B0606030504020204" pitchFamily="34" charset="0"/>
            </a:endParaRPr>
          </a:p>
          <a:p>
            <a:pPr marL="457200" indent="-457200">
              <a:buClr>
                <a:srgbClr val="00A44D"/>
              </a:buClr>
              <a:buFont typeface="Arial" panose="020B0604020202020204" pitchFamily="34" charset="0"/>
              <a:buChar char="•"/>
            </a:pPr>
            <a:r>
              <a:rPr lang="en-US" sz="4000" dirty="0">
                <a:solidFill>
                  <a:srgbClr val="626262"/>
                </a:solidFill>
                <a:latin typeface="Open Sans" panose="020B0606030504020204" pitchFamily="34" charset="0"/>
              </a:rPr>
              <a:t>A victimless crime</a:t>
            </a:r>
            <a:endParaRPr lang="en-US" sz="4800" dirty="0">
              <a:solidFill>
                <a:srgbClr val="626262"/>
              </a:solidFill>
              <a:latin typeface="Open Sans" panose="020B0606030504020204" pitchFamily="34" charset="0"/>
            </a:endParaRPr>
          </a:p>
        </p:txBody>
      </p:sp>
    </p:spTree>
    <p:extLst>
      <p:ext uri="{BB962C8B-B14F-4D97-AF65-F5344CB8AC3E}">
        <p14:creationId xmlns:p14="http://schemas.microsoft.com/office/powerpoint/2010/main" val="2267693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E49733-F1A8-498C-8AA1-A2ED2E690166}"/>
              </a:ext>
            </a:extLst>
          </p:cNvPr>
          <p:cNvSpPr txBox="1"/>
          <p:nvPr/>
        </p:nvSpPr>
        <p:spPr>
          <a:xfrm>
            <a:off x="843023" y="457200"/>
            <a:ext cx="10820400" cy="1815882"/>
          </a:xfrm>
          <a:prstGeom prst="rect">
            <a:avLst/>
          </a:prstGeom>
          <a:noFill/>
        </p:spPr>
        <p:txBody>
          <a:bodyPr wrap="square" rtlCol="0">
            <a:spAutoFit/>
          </a:bodyPr>
          <a:lstStyle/>
          <a:p>
            <a:r>
              <a:rPr lang="en-US" sz="5600" dirty="0">
                <a:solidFill>
                  <a:srgbClr val="00A44D"/>
                </a:solidFill>
                <a:latin typeface="Mohave"/>
              </a:rPr>
              <a:t>CONCLUSION – INSURANCE FRAUD</a:t>
            </a:r>
          </a:p>
          <a:p>
            <a:r>
              <a:rPr lang="en-US" sz="5600" u="sng" dirty="0">
                <a:solidFill>
                  <a:srgbClr val="00A44D"/>
                </a:solidFill>
                <a:latin typeface="Mohave"/>
              </a:rPr>
              <a:t>IS</a:t>
            </a:r>
            <a:r>
              <a:rPr lang="en-US" sz="5600" dirty="0">
                <a:solidFill>
                  <a:srgbClr val="00A44D"/>
                </a:solidFill>
                <a:latin typeface="Mohave"/>
              </a:rPr>
              <a:t>  …</a:t>
            </a:r>
          </a:p>
        </p:txBody>
      </p:sp>
      <p:sp>
        <p:nvSpPr>
          <p:cNvPr id="3" name="TextBox 2">
            <a:extLst>
              <a:ext uri="{FF2B5EF4-FFF2-40B4-BE49-F238E27FC236}">
                <a16:creationId xmlns:a16="http://schemas.microsoft.com/office/drawing/2014/main" id="{90793C9E-2986-78AA-F7D5-53F4D0AE6A1D}"/>
              </a:ext>
            </a:extLst>
          </p:cNvPr>
          <p:cNvSpPr txBox="1"/>
          <p:nvPr/>
        </p:nvSpPr>
        <p:spPr>
          <a:xfrm>
            <a:off x="975649" y="2273082"/>
            <a:ext cx="10555147" cy="4401205"/>
          </a:xfrm>
          <a:prstGeom prst="rect">
            <a:avLst/>
          </a:prstGeom>
          <a:noFill/>
        </p:spPr>
        <p:txBody>
          <a:bodyPr wrap="square">
            <a:spAutoFit/>
          </a:bodyPr>
          <a:lstStyle/>
          <a:p>
            <a:pPr marL="457200" indent="-457200">
              <a:buClr>
                <a:srgbClr val="00A44D"/>
              </a:buClr>
              <a:buFont typeface="Arial" panose="020B0604020202020204" pitchFamily="34" charset="0"/>
              <a:buChar char="•"/>
            </a:pPr>
            <a:r>
              <a:rPr lang="en-US" sz="4000" dirty="0">
                <a:solidFill>
                  <a:srgbClr val="626262"/>
                </a:solidFill>
                <a:latin typeface="Open Sans" panose="020B0606030504020204" pitchFamily="34" charset="0"/>
              </a:rPr>
              <a:t>Becoming more prevalent</a:t>
            </a:r>
          </a:p>
          <a:p>
            <a:pPr marL="457200" indent="-457200">
              <a:buClr>
                <a:srgbClr val="00A44D"/>
              </a:buClr>
              <a:buFont typeface="Arial" panose="020B0604020202020204" pitchFamily="34" charset="0"/>
              <a:buChar char="•"/>
            </a:pPr>
            <a:endParaRPr lang="en-US" sz="4000" dirty="0">
              <a:solidFill>
                <a:srgbClr val="626262"/>
              </a:solidFill>
              <a:latin typeface="Open Sans" panose="020B0606030504020204" pitchFamily="34" charset="0"/>
            </a:endParaRPr>
          </a:p>
          <a:p>
            <a:pPr marL="457200" indent="-457200">
              <a:buClr>
                <a:srgbClr val="00A44D"/>
              </a:buClr>
              <a:buFont typeface="Arial" panose="020B0604020202020204" pitchFamily="34" charset="0"/>
              <a:buChar char="•"/>
            </a:pPr>
            <a:r>
              <a:rPr lang="en-US" sz="4000" dirty="0">
                <a:solidFill>
                  <a:srgbClr val="626262"/>
                </a:solidFill>
                <a:latin typeface="Open Sans" panose="020B0606030504020204" pitchFamily="34" charset="0"/>
              </a:rPr>
              <a:t>Costing citizens</a:t>
            </a:r>
          </a:p>
          <a:p>
            <a:pPr marL="457200" indent="-457200">
              <a:buClr>
                <a:srgbClr val="00A44D"/>
              </a:buClr>
              <a:buFont typeface="Arial" panose="020B0604020202020204" pitchFamily="34" charset="0"/>
              <a:buChar char="•"/>
            </a:pPr>
            <a:endParaRPr lang="en-US" sz="4000" dirty="0">
              <a:solidFill>
                <a:srgbClr val="626262"/>
              </a:solidFill>
              <a:latin typeface="Open Sans" panose="020B0606030504020204" pitchFamily="34" charset="0"/>
            </a:endParaRPr>
          </a:p>
          <a:p>
            <a:pPr marL="457200" indent="-457200">
              <a:buClr>
                <a:srgbClr val="00A44D"/>
              </a:buClr>
              <a:buFont typeface="Arial" panose="020B0604020202020204" pitchFamily="34" charset="0"/>
              <a:buChar char="•"/>
            </a:pPr>
            <a:r>
              <a:rPr lang="en-US" sz="4000" dirty="0">
                <a:solidFill>
                  <a:srgbClr val="626262"/>
                </a:solidFill>
                <a:latin typeface="Open Sans" panose="020B0606030504020204" pitchFamily="34" charset="0"/>
              </a:rPr>
              <a:t>Being investigated by VSP</a:t>
            </a:r>
          </a:p>
          <a:p>
            <a:pPr marL="457200" indent="-457200">
              <a:buClr>
                <a:srgbClr val="00A44D"/>
              </a:buClr>
              <a:buFont typeface="Arial" panose="020B0604020202020204" pitchFamily="34" charset="0"/>
              <a:buChar char="•"/>
            </a:pPr>
            <a:endParaRPr lang="en-US" sz="4000" dirty="0">
              <a:solidFill>
                <a:srgbClr val="626262"/>
              </a:solidFill>
              <a:latin typeface="Open Sans" panose="020B0606030504020204" pitchFamily="34" charset="0"/>
            </a:endParaRPr>
          </a:p>
          <a:p>
            <a:pPr marL="457200" indent="-457200">
              <a:buClr>
                <a:srgbClr val="00A44D"/>
              </a:buClr>
              <a:buFont typeface="Arial" panose="020B0604020202020204" pitchFamily="34" charset="0"/>
              <a:buChar char="•"/>
            </a:pPr>
            <a:r>
              <a:rPr lang="en-US" sz="4000" dirty="0">
                <a:solidFill>
                  <a:srgbClr val="626262"/>
                </a:solidFill>
                <a:latin typeface="Open Sans" panose="020B0606030504020204" pitchFamily="34" charset="0"/>
              </a:rPr>
              <a:t>A chance for us to collaborate.</a:t>
            </a:r>
            <a:endParaRPr lang="en-US" sz="4800" dirty="0">
              <a:solidFill>
                <a:srgbClr val="626262"/>
              </a:solidFill>
              <a:latin typeface="Open Sans" panose="020B0606030504020204" pitchFamily="34" charset="0"/>
            </a:endParaRPr>
          </a:p>
        </p:txBody>
      </p:sp>
    </p:spTree>
    <p:extLst>
      <p:ext uri="{BB962C8B-B14F-4D97-AF65-F5344CB8AC3E}">
        <p14:creationId xmlns:p14="http://schemas.microsoft.com/office/powerpoint/2010/main" val="3981286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792" y="3944624"/>
            <a:ext cx="12183208" cy="707886"/>
          </a:xfrm>
          <a:prstGeom prst="rect">
            <a:avLst/>
          </a:prstGeom>
          <a:noFill/>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1-877-62-FRAUD (3-7283)</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StampOutFraud.com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4019" y="457200"/>
            <a:ext cx="4552754" cy="3356956"/>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61934027-7CA5-47EC-802C-6276B29BFA1D}"/>
              </a:ext>
            </a:extLst>
          </p:cNvPr>
          <p:cNvSpPr txBox="1"/>
          <p:nvPr/>
        </p:nvSpPr>
        <p:spPr>
          <a:xfrm>
            <a:off x="8792" y="4953000"/>
            <a:ext cx="12183208" cy="1569660"/>
          </a:xfrm>
          <a:prstGeom prst="rect">
            <a:avLst/>
          </a:prstGeom>
          <a:noFill/>
        </p:spPr>
        <p:txBody>
          <a:bodyPr wrap="square">
            <a:spAutoFit/>
          </a:bodyPr>
          <a:lstStyle/>
          <a:p>
            <a:pPr algn="ctr"/>
            <a:r>
              <a:rPr lang="en-US" sz="4800" b="1" i="0" dirty="0">
                <a:effectLst/>
                <a:latin typeface="Open Sans" panose="020B0606030504020204" pitchFamily="34" charset="0"/>
              </a:rPr>
              <a:t>First Sergeant Peter W. Lazear</a:t>
            </a:r>
          </a:p>
          <a:p>
            <a:pPr algn="ctr"/>
            <a:r>
              <a:rPr lang="en-US" dirty="0">
                <a:latin typeface="Open Sans" panose="020B0606030504020204" pitchFamily="34" charset="0"/>
                <a:ea typeface="Open Sans" panose="020B0606030504020204" pitchFamily="34" charset="0"/>
                <a:cs typeface="Open Sans" panose="020B0606030504020204" pitchFamily="34" charset="0"/>
              </a:rPr>
              <a:t>peter.lazear@vsp.virginia.gov</a:t>
            </a:r>
          </a:p>
          <a:p>
            <a:pPr algn="ctr"/>
            <a:r>
              <a:rPr lang="en-US" dirty="0">
                <a:latin typeface="Open Sans" panose="020B0606030504020204" pitchFamily="34" charset="0"/>
                <a:ea typeface="Open Sans" panose="020B0606030504020204" pitchFamily="34" charset="0"/>
                <a:cs typeface="Open Sans" panose="020B0606030504020204" pitchFamily="34" charset="0"/>
              </a:rPr>
              <a:t>(804) 221-0997</a:t>
            </a:r>
            <a:endParaRPr lang="en-US"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0489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E3C40B-C1AD-9B9A-2F29-B28956FD96DF}"/>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7E5AC0FB-8CB6-1E3D-E89F-1851C96C811B}"/>
              </a:ext>
            </a:extLst>
          </p:cNvPr>
          <p:cNvSpPr txBox="1"/>
          <p:nvPr/>
        </p:nvSpPr>
        <p:spPr>
          <a:xfrm>
            <a:off x="762000" y="489620"/>
            <a:ext cx="10820400" cy="954107"/>
          </a:xfrm>
          <a:prstGeom prst="rect">
            <a:avLst/>
          </a:prstGeom>
          <a:noFill/>
        </p:spPr>
        <p:txBody>
          <a:bodyPr wrap="square" rtlCol="0">
            <a:spAutoFit/>
          </a:bodyPr>
          <a:lstStyle/>
          <a:p>
            <a:r>
              <a:rPr lang="en-US" sz="5600" dirty="0">
                <a:solidFill>
                  <a:srgbClr val="00A44D"/>
                </a:solidFill>
                <a:latin typeface="Mohave"/>
              </a:rPr>
              <a:t>INSURANCE FRAUD IN THE NEWS</a:t>
            </a:r>
          </a:p>
        </p:txBody>
      </p:sp>
      <p:pic>
        <p:nvPicPr>
          <p:cNvPr id="4" name="Picture 3">
            <a:extLst>
              <a:ext uri="{FF2B5EF4-FFF2-40B4-BE49-F238E27FC236}">
                <a16:creationId xmlns:a16="http://schemas.microsoft.com/office/drawing/2014/main" id="{9DB2D7C8-A853-BC53-1A8E-667578A168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4159" y="1498343"/>
            <a:ext cx="3769282" cy="5143500"/>
          </a:xfrm>
          <a:prstGeom prst="rect">
            <a:avLst/>
          </a:prstGeom>
        </p:spPr>
      </p:pic>
    </p:spTree>
    <p:extLst>
      <p:ext uri="{BB962C8B-B14F-4D97-AF65-F5344CB8AC3E}">
        <p14:creationId xmlns:p14="http://schemas.microsoft.com/office/powerpoint/2010/main" val="1353246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9661775-1821-4496-A940-50C47A9F0748}"/>
              </a:ext>
            </a:extLst>
          </p:cNvPr>
          <p:cNvSpPr txBox="1"/>
          <p:nvPr/>
        </p:nvSpPr>
        <p:spPr>
          <a:xfrm>
            <a:off x="762000" y="489620"/>
            <a:ext cx="12192000" cy="954107"/>
          </a:xfrm>
          <a:prstGeom prst="rect">
            <a:avLst/>
          </a:prstGeom>
          <a:noFill/>
        </p:spPr>
        <p:txBody>
          <a:bodyPr wrap="square" rtlCol="0">
            <a:spAutoFit/>
          </a:bodyPr>
          <a:lstStyle/>
          <a:p>
            <a:r>
              <a:rPr lang="en-US" sz="5600" dirty="0">
                <a:solidFill>
                  <a:srgbClr val="00A44D"/>
                </a:solidFill>
                <a:latin typeface="Mohave"/>
              </a:rPr>
              <a:t>BACKGROUND</a:t>
            </a:r>
          </a:p>
        </p:txBody>
      </p:sp>
      <p:sp>
        <p:nvSpPr>
          <p:cNvPr id="10" name="TextBox 9">
            <a:extLst>
              <a:ext uri="{FF2B5EF4-FFF2-40B4-BE49-F238E27FC236}">
                <a16:creationId xmlns:a16="http://schemas.microsoft.com/office/drawing/2014/main" id="{61934027-7CA5-47EC-802C-6276B29BFA1D}"/>
              </a:ext>
            </a:extLst>
          </p:cNvPr>
          <p:cNvSpPr txBox="1"/>
          <p:nvPr/>
        </p:nvSpPr>
        <p:spPr>
          <a:xfrm>
            <a:off x="807188" y="2133600"/>
            <a:ext cx="11080012" cy="3493264"/>
          </a:xfrm>
          <a:prstGeom prst="rect">
            <a:avLst/>
          </a:prstGeom>
          <a:noFill/>
        </p:spPr>
        <p:txBody>
          <a:bodyPr wrap="square">
            <a:spAutoFit/>
          </a:bodyPr>
          <a:lstStyle/>
          <a:p>
            <a:pPr algn="l">
              <a:buClr>
                <a:srgbClr val="00A44D"/>
              </a:buClr>
            </a:pPr>
            <a:r>
              <a:rPr lang="en-US" sz="5400" b="1" dirty="0">
                <a:solidFill>
                  <a:srgbClr val="626262"/>
                </a:solidFill>
                <a:latin typeface="Open Sans" panose="020B0606030504020204" pitchFamily="34" charset="0"/>
              </a:rPr>
              <a:t>VA Code Section 52-37</a:t>
            </a:r>
            <a:endParaRPr lang="en-US" sz="5400" b="1" i="0" dirty="0">
              <a:solidFill>
                <a:srgbClr val="626262"/>
              </a:solidFill>
              <a:effectLst/>
              <a:latin typeface="Open Sans" panose="020B0606030504020204" pitchFamily="34" charset="0"/>
            </a:endParaRPr>
          </a:p>
          <a:p>
            <a:pPr marL="457200" indent="-457200" algn="l">
              <a:buClr>
                <a:srgbClr val="00A44D"/>
              </a:buClr>
              <a:buFont typeface="Arial" panose="020B0604020202020204" pitchFamily="34" charset="0"/>
              <a:buChar char="•"/>
            </a:pPr>
            <a:r>
              <a:rPr lang="en-US" sz="4400" dirty="0">
                <a:solidFill>
                  <a:srgbClr val="626262"/>
                </a:solidFill>
                <a:latin typeface="Open Sans" panose="020B0606030504020204" pitchFamily="34" charset="0"/>
              </a:rPr>
              <a:t>Established the Insurance </a:t>
            </a:r>
            <a:r>
              <a:rPr lang="en-US" sz="4400">
                <a:solidFill>
                  <a:srgbClr val="626262"/>
                </a:solidFill>
                <a:latin typeface="Open Sans" panose="020B0606030504020204" pitchFamily="34" charset="0"/>
              </a:rPr>
              <a:t>Fraud Investigation </a:t>
            </a:r>
            <a:r>
              <a:rPr lang="en-US" sz="4400" dirty="0">
                <a:solidFill>
                  <a:srgbClr val="626262"/>
                </a:solidFill>
                <a:latin typeface="Open Sans" panose="020B0606030504020204" pitchFamily="34" charset="0"/>
              </a:rPr>
              <a:t>Unit in 1999</a:t>
            </a:r>
          </a:p>
          <a:p>
            <a:pPr marL="457200" indent="-457200" algn="l">
              <a:buClr>
                <a:srgbClr val="00A44D"/>
              </a:buClr>
              <a:buFont typeface="Arial" panose="020B0604020202020204" pitchFamily="34" charset="0"/>
              <a:buChar char="•"/>
            </a:pPr>
            <a:r>
              <a:rPr lang="en-US" sz="4400" dirty="0">
                <a:solidFill>
                  <a:srgbClr val="626262"/>
                </a:solidFill>
                <a:latin typeface="Open Sans" panose="020B0606030504020204" pitchFamily="34" charset="0"/>
              </a:rPr>
              <a:t>Under the Department of State Police</a:t>
            </a:r>
          </a:p>
          <a:p>
            <a:pPr marL="457200" indent="-457200" algn="l">
              <a:buClr>
                <a:srgbClr val="00A44D"/>
              </a:buClr>
              <a:buFont typeface="Arial" panose="020B0604020202020204" pitchFamily="34" charset="0"/>
              <a:buChar char="•"/>
            </a:pPr>
            <a:endParaRPr lang="en-US" sz="3500" b="1" i="0" dirty="0">
              <a:solidFill>
                <a:srgbClr val="595959"/>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3562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 LOGO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7FDD0B037E984D9005043C2390C4B3" ma:contentTypeVersion="" ma:contentTypeDescription="Create a new document." ma:contentTypeScope="" ma:versionID="0d20579bcf9717fbc98c4b25eabf7262">
  <xsd:schema xmlns:xsd="http://www.w3.org/2001/XMLSchema" xmlns:xs="http://www.w3.org/2001/XMLSchema" xmlns:p="http://schemas.microsoft.com/office/2006/metadata/properties" xmlns:ns2="91ea7213-216c-4a74-9638-66bc9f25f087" targetNamespace="http://schemas.microsoft.com/office/2006/metadata/properties" ma:root="true" ma:fieldsID="24b6a5626f17d7cb3b55a69362f1157f" ns2:_="">
    <xsd:import namespace="91ea7213-216c-4a74-9638-66bc9f25f087"/>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ea7213-216c-4a74-9638-66bc9f25f08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99A10E-42D1-4C10-96D4-792A14941AE7}"/>
</file>

<file path=customXml/itemProps2.xml><?xml version="1.0" encoding="utf-8"?>
<ds:datastoreItem xmlns:ds="http://schemas.openxmlformats.org/officeDocument/2006/customXml" ds:itemID="{EE4C4476-DCF7-451A-9468-18BDB384621A}"/>
</file>

<file path=customXml/itemProps3.xml><?xml version="1.0" encoding="utf-8"?>
<ds:datastoreItem xmlns:ds="http://schemas.openxmlformats.org/officeDocument/2006/customXml" ds:itemID="{D4AB7474-66AC-4607-876D-F05F4BB93CD4}"/>
</file>

<file path=docProps/app.xml><?xml version="1.0" encoding="utf-8"?>
<Properties xmlns="http://schemas.openxmlformats.org/officeDocument/2006/extended-properties" xmlns:vt="http://schemas.openxmlformats.org/officeDocument/2006/docPropsVTypes">
  <Template/>
  <TotalTime>7821</TotalTime>
  <Words>2147</Words>
  <Application>Microsoft Office PowerPoint</Application>
  <PresentationFormat>Widescreen</PresentationFormat>
  <Paragraphs>406</Paragraphs>
  <Slides>73</Slides>
  <Notes>40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73</vt:i4>
      </vt:variant>
    </vt:vector>
  </HeadingPairs>
  <TitlesOfParts>
    <vt:vector size="84" baseType="lpstr">
      <vt:lpstr>Arial</vt:lpstr>
      <vt:lpstr>Arial Narrow</vt:lpstr>
      <vt:lpstr>Avenir Book</vt:lpstr>
      <vt:lpstr>Calibri</vt:lpstr>
      <vt:lpstr>Calibri Light</vt:lpstr>
      <vt:lpstr>Mohave</vt:lpstr>
      <vt:lpstr>Open Sans</vt:lpstr>
      <vt:lpstr>Times New Roman</vt:lpstr>
      <vt:lpstr>Wingdings</vt:lpstr>
      <vt:lpstr>Office Theme</vt:lpstr>
      <vt:lpstr>NO LOGO SLIDE</vt:lpstr>
      <vt:lpstr>PowerPoint Presentation</vt:lpstr>
      <vt:lpstr>Many Faces of the State Police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Dubuque</dc:creator>
  <cp:lastModifiedBy>Molly Hayden</cp:lastModifiedBy>
  <cp:revision>448</cp:revision>
  <cp:lastPrinted>2019-08-07T20:33:21Z</cp:lastPrinted>
  <dcterms:created xsi:type="dcterms:W3CDTF">2019-07-30T01:09:02Z</dcterms:created>
  <dcterms:modified xsi:type="dcterms:W3CDTF">2025-10-22T14:14:23Z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0x010100187FDD0B037E984D9005043C2390C4B3</vt:lpwstr>
  </property>
</Properties>
</file>