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256" r:id="rId5"/>
    <p:sldId id="257" r:id="rId6"/>
    <p:sldId id="286" r:id="rId7"/>
    <p:sldId id="289"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4" r:id="rId21"/>
    <p:sldId id="305" r:id="rId22"/>
    <p:sldId id="306" r:id="rId23"/>
    <p:sldId id="307" r:id="rId24"/>
    <p:sldId id="313" r:id="rId25"/>
    <p:sldId id="312" r:id="rId26"/>
    <p:sldId id="308" r:id="rId27"/>
    <p:sldId id="309" r:id="rId28"/>
    <p:sldId id="310" r:id="rId29"/>
    <p:sldId id="311" r:id="rId30"/>
    <p:sldId id="285"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7C6"/>
    <a:srgbClr val="103350"/>
    <a:srgbClr val="0C4360"/>
    <a:srgbClr val="1B6872"/>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4F709-E963-443C-B696-CE4A0B2023D1}" v="11" dt="2025-10-01T14:14:06.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p:normalViewPr>
  <p:slideViewPr>
    <p:cSldViewPr snapToGrid="0">
      <p:cViewPr varScale="1">
        <p:scale>
          <a:sx n="95" d="100"/>
          <a:sy n="95" d="100"/>
        </p:scale>
        <p:origin x="163" y="72"/>
      </p:cViewPr>
      <p:guideLst>
        <p:guide orient="horz" pos="2160"/>
        <p:guide pos="3840"/>
      </p:guideLst>
    </p:cSldViewPr>
  </p:slideViewPr>
  <p:notesTextViewPr>
    <p:cViewPr>
      <p:scale>
        <a:sx n="1" d="1"/>
        <a:sy n="1" d="1"/>
      </p:scale>
      <p:origin x="0" y="0"/>
    </p:cViewPr>
  </p:notesTextViewPr>
  <p:notesViewPr>
    <p:cSldViewPr snapToGrid="0">
      <p:cViewPr varScale="1">
        <p:scale>
          <a:sx n="54" d="100"/>
          <a:sy n="54" d="100"/>
        </p:scale>
        <p:origin x="238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1CA5457B-CDAE-4DEB-AEC8-C82DE2312E37}" type="datetimeFigureOut">
              <a:rPr lang="en-US" smtClean="0"/>
              <a:t>10/22/2025</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090B78EA-28CE-41D8-9043-90E391E5F567}" type="datetimeFigureOut">
              <a:rPr lang="en-US" noProof="0" smtClean="0"/>
              <a:t>10/22/2025</a:t>
            </a:fld>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aw.lis.virginia.gov/vacode/46.2-47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is.virginia.gov/bill-details/20251/HB162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34D747-9380-41EE-9946-EC9EC0CA5D1E}" type="slidenum">
              <a:rPr lang="en-US" noProof="0" smtClean="0"/>
              <a:t>1</a:t>
            </a:fld>
            <a:endParaRPr lang="en-US" noProof="0" dirty="0"/>
          </a:p>
        </p:txBody>
      </p:sp>
    </p:spTree>
    <p:extLst>
      <p:ext uri="{BB962C8B-B14F-4D97-AF65-F5344CB8AC3E}">
        <p14:creationId xmlns:p14="http://schemas.microsoft.com/office/powerpoint/2010/main" val="1748345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34D747-9380-41EE-9946-EC9EC0CA5D1E}" type="slidenum">
              <a:rPr lang="en-US" noProof="0" smtClean="0"/>
              <a:t>10</a:t>
            </a:fld>
            <a:endParaRPr lang="en-US" noProof="0" dirty="0"/>
          </a:p>
        </p:txBody>
      </p:sp>
    </p:spTree>
    <p:extLst>
      <p:ext uri="{BB962C8B-B14F-4D97-AF65-F5344CB8AC3E}">
        <p14:creationId xmlns:p14="http://schemas.microsoft.com/office/powerpoint/2010/main" val="3773117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ACLI companies say that the don’t do this.   Didn’t care if it passed or not.</a:t>
            </a:r>
          </a:p>
          <a:p>
            <a:r>
              <a:rPr lang="en-US" dirty="0"/>
              <a:t>Medication to prevent HIV.</a:t>
            </a:r>
          </a:p>
        </p:txBody>
      </p:sp>
      <p:sp>
        <p:nvSpPr>
          <p:cNvPr id="4" name="Slide Number Placeholder 3"/>
          <p:cNvSpPr>
            <a:spLocks noGrp="1"/>
          </p:cNvSpPr>
          <p:nvPr>
            <p:ph type="sldNum" sz="quarter" idx="5"/>
          </p:nvPr>
        </p:nvSpPr>
        <p:spPr/>
        <p:txBody>
          <a:bodyPr/>
          <a:lstStyle/>
          <a:p>
            <a:fld id="{1734D747-9380-41EE-9946-EC9EC0CA5D1E}" type="slidenum">
              <a:rPr lang="en-US" noProof="0" smtClean="0"/>
              <a:t>11</a:t>
            </a:fld>
            <a:endParaRPr lang="en-US" noProof="0" dirty="0"/>
          </a:p>
        </p:txBody>
      </p:sp>
    </p:spTree>
    <p:extLst>
      <p:ext uri="{BB962C8B-B14F-4D97-AF65-F5344CB8AC3E}">
        <p14:creationId xmlns:p14="http://schemas.microsoft.com/office/powerpoint/2010/main" val="1303461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Correction – has not passed </a:t>
            </a:r>
            <a:r>
              <a:rPr lang="en-US" dirty="0"/>
              <a:t>– Governor can veto or sign or allow to pass with out signature.</a:t>
            </a:r>
          </a:p>
          <a:p>
            <a:r>
              <a:rPr lang="en-US" dirty="0"/>
              <a:t>Has until May 3 to take action.</a:t>
            </a:r>
          </a:p>
        </p:txBody>
      </p:sp>
      <p:sp>
        <p:nvSpPr>
          <p:cNvPr id="4" name="Slide Number Placeholder 3"/>
          <p:cNvSpPr>
            <a:spLocks noGrp="1"/>
          </p:cNvSpPr>
          <p:nvPr>
            <p:ph type="sldNum" sz="quarter" idx="5"/>
          </p:nvPr>
        </p:nvSpPr>
        <p:spPr/>
        <p:txBody>
          <a:bodyPr/>
          <a:lstStyle/>
          <a:p>
            <a:fld id="{1734D747-9380-41EE-9946-EC9EC0CA5D1E}" type="slidenum">
              <a:rPr lang="en-US" noProof="0" smtClean="0"/>
              <a:t>12</a:t>
            </a:fld>
            <a:endParaRPr lang="en-US" noProof="0" dirty="0"/>
          </a:p>
        </p:txBody>
      </p:sp>
    </p:spTree>
    <p:extLst>
      <p:ext uri="{BB962C8B-B14F-4D97-AF65-F5344CB8AC3E}">
        <p14:creationId xmlns:p14="http://schemas.microsoft.com/office/powerpoint/2010/main" val="1286651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34D747-9380-41EE-9946-EC9EC0CA5D1E}" type="slidenum">
              <a:rPr lang="en-US" noProof="0" smtClean="0"/>
              <a:t>13</a:t>
            </a:fld>
            <a:endParaRPr lang="en-US" noProof="0" dirty="0"/>
          </a:p>
        </p:txBody>
      </p:sp>
    </p:spTree>
    <p:extLst>
      <p:ext uri="{BB962C8B-B14F-4D97-AF65-F5344CB8AC3E}">
        <p14:creationId xmlns:p14="http://schemas.microsoft.com/office/powerpoint/2010/main" val="2164419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34D747-9380-41EE-9946-EC9EC0CA5D1E}" type="slidenum">
              <a:rPr lang="en-US" noProof="0" smtClean="0"/>
              <a:t>14</a:t>
            </a:fld>
            <a:endParaRPr lang="en-US" noProof="0" dirty="0"/>
          </a:p>
        </p:txBody>
      </p:sp>
    </p:spTree>
    <p:extLst>
      <p:ext uri="{BB962C8B-B14F-4D97-AF65-F5344CB8AC3E}">
        <p14:creationId xmlns:p14="http://schemas.microsoft.com/office/powerpoint/2010/main" val="2463222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34D747-9380-41EE-9946-EC9EC0CA5D1E}" type="slidenum">
              <a:rPr lang="en-US" noProof="0" smtClean="0"/>
              <a:t>15</a:t>
            </a:fld>
            <a:endParaRPr lang="en-US" noProof="0" dirty="0"/>
          </a:p>
        </p:txBody>
      </p:sp>
    </p:spTree>
    <p:extLst>
      <p:ext uri="{BB962C8B-B14F-4D97-AF65-F5344CB8AC3E}">
        <p14:creationId xmlns:p14="http://schemas.microsoft.com/office/powerpoint/2010/main" val="2065463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34D747-9380-41EE-9946-EC9EC0CA5D1E}" type="slidenum">
              <a:rPr lang="en-US" noProof="0" smtClean="0"/>
              <a:t>16</a:t>
            </a:fld>
            <a:endParaRPr lang="en-US" noProof="0" dirty="0"/>
          </a:p>
        </p:txBody>
      </p:sp>
    </p:spTree>
    <p:extLst>
      <p:ext uri="{BB962C8B-B14F-4D97-AF65-F5344CB8AC3E}">
        <p14:creationId xmlns:p14="http://schemas.microsoft.com/office/powerpoint/2010/main" val="1340364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1D35"/>
                </a:solidFill>
                <a:effectLst/>
                <a:latin typeface="Google Sans"/>
              </a:rPr>
              <a:t>A significant percentage of injuries in rear seats are associated with not wearing a seat belt. While data varies, it's estimated that nearly 60% of back seat passengers killed in crashes were unbuckled. This indicates that a substantial number of rear seat occupants are not wearing safety belts when they're injured in accidents. </a:t>
            </a:r>
            <a:endParaRPr lang="en-US" dirty="0"/>
          </a:p>
        </p:txBody>
      </p:sp>
      <p:sp>
        <p:nvSpPr>
          <p:cNvPr id="4" name="Slide Number Placeholder 3"/>
          <p:cNvSpPr>
            <a:spLocks noGrp="1"/>
          </p:cNvSpPr>
          <p:nvPr>
            <p:ph type="sldNum" sz="quarter" idx="5"/>
          </p:nvPr>
        </p:nvSpPr>
        <p:spPr/>
        <p:txBody>
          <a:bodyPr/>
          <a:lstStyle/>
          <a:p>
            <a:fld id="{1734D747-9380-41EE-9946-EC9EC0CA5D1E}" type="slidenum">
              <a:rPr lang="en-US" noProof="0" smtClean="0"/>
              <a:t>17</a:t>
            </a:fld>
            <a:endParaRPr lang="en-US" noProof="0" dirty="0"/>
          </a:p>
        </p:txBody>
      </p:sp>
    </p:spTree>
    <p:extLst>
      <p:ext uri="{BB962C8B-B14F-4D97-AF65-F5344CB8AC3E}">
        <p14:creationId xmlns:p14="http://schemas.microsoft.com/office/powerpoint/2010/main" val="125524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34D747-9380-41EE-9946-EC9EC0CA5D1E}" type="slidenum">
              <a:rPr lang="en-US" noProof="0" smtClean="0"/>
              <a:t>18</a:t>
            </a:fld>
            <a:endParaRPr lang="en-US" noProof="0" dirty="0"/>
          </a:p>
        </p:txBody>
      </p:sp>
    </p:spTree>
    <p:extLst>
      <p:ext uri="{BB962C8B-B14F-4D97-AF65-F5344CB8AC3E}">
        <p14:creationId xmlns:p14="http://schemas.microsoft.com/office/powerpoint/2010/main" val="1750711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 1159 – Introduced at the request of the BOI – The bill updates outdated language inf the notice provided to insureds regarding underinsured motorist coverage options.   2022 legislation requires insurers to provide the notice specificized in in 38.2-2202 to insureds, informing them that they may reduce their coverage if they have not already done so.</a:t>
            </a:r>
          </a:p>
          <a:p>
            <a:endParaRPr lang="en-US" dirty="0"/>
          </a:p>
          <a:p>
            <a:r>
              <a:rPr lang="en-US" b="0" i="1" dirty="0">
                <a:solidFill>
                  <a:srgbClr val="333333"/>
                </a:solidFill>
                <a:effectLst/>
                <a:latin typeface="times" panose="02020603050405020304" pitchFamily="18" charset="0"/>
              </a:rPr>
              <a:t>You are entitled to purchase uninsured/underinsured coverage limits equal to the liability limits on your motor vehicle policy. However, any one named insured has the right to reduce the limits of the uninsured/underinsured motorist coverage to less than the liability limits on the policy but no lower than the financial responsibility limits required by § </a:t>
            </a:r>
            <a:r>
              <a:rPr lang="en-US" b="0" i="1" dirty="0">
                <a:solidFill>
                  <a:srgbClr val="3498DB"/>
                </a:solidFill>
                <a:effectLst/>
                <a:latin typeface="times" panose="02020603050405020304" pitchFamily="18" charset="0"/>
                <a:hlinkClick r:id="rId3"/>
              </a:rPr>
              <a:t>46.2-472</a:t>
            </a:r>
            <a:r>
              <a:rPr lang="en-US" b="0" i="1" dirty="0">
                <a:solidFill>
                  <a:srgbClr val="333333"/>
                </a:solidFill>
                <a:effectLst/>
                <a:latin typeface="times" panose="02020603050405020304" pitchFamily="18" charset="0"/>
              </a:rPr>
              <a:t> of the Code of Virginia. The insurer may require that a request to reduce coverage be in writing. Once any one named insured reduces the policy limits for uninsured/underinsured motorist coverage below the policy's liability limits, that election is binding on all insureds on the policy. Later, if you desire to increase your limits, you must make a specific request to your insurer. You may want to put this request in writing</a:t>
            </a:r>
            <a:r>
              <a:rPr lang="en-US" b="0" i="0" dirty="0">
                <a:solidFill>
                  <a:srgbClr val="333333"/>
                </a:solidFill>
                <a:effectLst/>
                <a:latin typeface="times"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1734D747-9380-41EE-9946-EC9EC0CA5D1E}" type="slidenum">
              <a:rPr lang="en-US" noProof="0" smtClean="0"/>
              <a:t>19</a:t>
            </a:fld>
            <a:endParaRPr lang="en-US" noProof="0" dirty="0"/>
          </a:p>
        </p:txBody>
      </p:sp>
    </p:spTree>
    <p:extLst>
      <p:ext uri="{BB962C8B-B14F-4D97-AF65-F5344CB8AC3E}">
        <p14:creationId xmlns:p14="http://schemas.microsoft.com/office/powerpoint/2010/main" val="3022074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34D747-9380-41EE-9946-EC9EC0CA5D1E}" type="slidenum">
              <a:rPr lang="en-US" noProof="0" smtClean="0"/>
              <a:t>2</a:t>
            </a:fld>
            <a:endParaRPr lang="en-US" noProof="0" dirty="0"/>
          </a:p>
        </p:txBody>
      </p:sp>
    </p:spTree>
    <p:extLst>
      <p:ext uri="{BB962C8B-B14F-4D97-AF65-F5344CB8AC3E}">
        <p14:creationId xmlns:p14="http://schemas.microsoft.com/office/powerpoint/2010/main" val="3826927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sz="1050" b="0" i="0" dirty="0">
                <a:solidFill>
                  <a:srgbClr val="1D2228"/>
                </a:solidFill>
                <a:effectLst/>
                <a:latin typeface="Helvetica Neue"/>
              </a:rPr>
              <a:t>HB2000 and SB857:</a:t>
            </a:r>
          </a:p>
          <a:p>
            <a:pPr algn="l">
              <a:buFont typeface="Arial" panose="020B0604020202020204" pitchFamily="34" charset="0"/>
              <a:buChar char="•"/>
            </a:pPr>
            <a:r>
              <a:rPr lang="en-US" sz="1050" b="0" i="0" dirty="0">
                <a:solidFill>
                  <a:srgbClr val="1D2228"/>
                </a:solidFill>
                <a:effectLst/>
                <a:latin typeface="Helvetica Neue"/>
              </a:rPr>
              <a:t>Are these administration/DCR bills? If so, what are the reasons for the bills?</a:t>
            </a:r>
          </a:p>
          <a:p>
            <a:pPr marL="457200" algn="l">
              <a:buNone/>
            </a:pPr>
            <a:r>
              <a:rPr lang="en-US" sz="1050" b="1" i="0" dirty="0">
                <a:solidFill>
                  <a:srgbClr val="1D2228"/>
                </a:solidFill>
                <a:effectLst/>
                <a:latin typeface="Helvetica Neue"/>
              </a:rPr>
              <a:t>Yes. Bill would reduce Dam Safety grant match, reduce requirements for many low hazard dams (e.g. fewer inspections by an engineer), and streamline enforcement procedure when dams fail</a:t>
            </a:r>
            <a:endParaRPr lang="en-US" sz="1050" b="0" i="0" dirty="0">
              <a:solidFill>
                <a:srgbClr val="1D2228"/>
              </a:solidFill>
              <a:effectLst/>
              <a:latin typeface="Helvetica Neue"/>
            </a:endParaRPr>
          </a:p>
          <a:p>
            <a:pPr algn="l">
              <a:buFont typeface="Arial" panose="020B0604020202020204" pitchFamily="34" charset="0"/>
              <a:buChar char="•"/>
            </a:pPr>
            <a:r>
              <a:rPr lang="en-US" sz="1050" b="0" i="0" dirty="0">
                <a:solidFill>
                  <a:srgbClr val="1D2228"/>
                </a:solidFill>
                <a:effectLst/>
                <a:latin typeface="Helvetica Neue"/>
              </a:rPr>
              <a:t>Looks like the grant match for dam owners would be reduced from 50% to 30% which would be a positive for us.  </a:t>
            </a:r>
            <a:r>
              <a:rPr lang="en-US" sz="1050" b="1" i="0" dirty="0">
                <a:solidFill>
                  <a:srgbClr val="1D2228"/>
                </a:solidFill>
                <a:effectLst/>
                <a:latin typeface="Helvetica Neue"/>
              </a:rPr>
              <a:t>Yes</a:t>
            </a:r>
            <a:endParaRPr lang="en-US" sz="1050" b="0" i="0" dirty="0">
              <a:solidFill>
                <a:srgbClr val="1D2228"/>
              </a:solidFill>
              <a:effectLst/>
              <a:latin typeface="Helvetica Neue"/>
            </a:endParaRPr>
          </a:p>
          <a:p>
            <a:pPr algn="l">
              <a:buFont typeface="Arial" panose="020B0604020202020204" pitchFamily="34" charset="0"/>
              <a:buChar char="•"/>
            </a:pPr>
            <a:r>
              <a:rPr lang="en-US" sz="1050" b="0" i="0" dirty="0">
                <a:solidFill>
                  <a:srgbClr val="1D2228"/>
                </a:solidFill>
                <a:effectLst/>
                <a:latin typeface="Helvetica Neue"/>
              </a:rPr>
              <a:t>Authorizes localities to take action on dams with imminent danger. Did localities request this? </a:t>
            </a:r>
            <a:r>
              <a:rPr lang="en-US" sz="1050" b="1" i="0" dirty="0">
                <a:solidFill>
                  <a:srgbClr val="1D2228"/>
                </a:solidFill>
                <a:effectLst/>
                <a:latin typeface="Helvetica Neue"/>
              </a:rPr>
              <a:t>Have received this request in some instances. Will mainly involve closing roads and assisting with lowering water levels in cases where dam failure is imminent.</a:t>
            </a:r>
            <a:endParaRPr lang="en-US" sz="1050" b="0" i="0" dirty="0">
              <a:solidFill>
                <a:srgbClr val="1D2228"/>
              </a:solidFill>
              <a:effectLst/>
              <a:latin typeface="Helvetica Neue"/>
            </a:endParaRPr>
          </a:p>
          <a:p>
            <a:pPr algn="l">
              <a:buFont typeface="Arial" panose="020B0604020202020204" pitchFamily="34" charset="0"/>
              <a:buChar char="•"/>
            </a:pPr>
            <a:r>
              <a:rPr lang="en-US" sz="1050" b="0" i="0" dirty="0">
                <a:solidFill>
                  <a:srgbClr val="1D2228"/>
                </a:solidFill>
                <a:effectLst/>
                <a:latin typeface="Helvetica Neue"/>
              </a:rPr>
              <a:t>Adds in a civil penalty for not submitting a plan to address deficiencies in a dam with no imminent danger within 30 days(!) of the safety inspection. And, imposes a civil penalty for not doing so.  Seems like a very short period of time, particularly for private dams owned by multiple parties and subject to an engineer’s availability. Has there been an issue with dam owners not complying with the “reasonable time” frame currently in code? </a:t>
            </a:r>
            <a:r>
              <a:rPr lang="en-US" sz="1050" b="1" i="0" dirty="0">
                <a:solidFill>
                  <a:srgbClr val="1D2228"/>
                </a:solidFill>
                <a:effectLst/>
                <a:latin typeface="Helvetica Neue"/>
              </a:rPr>
              <a:t> We have found that most owners of registered dams have a relationship with an engineer. For those that do not, we already allow more time to obtain an engineer. This proposal is for those dam owners, and there have been quite a few, that ignore the Department’s efforts to work with them to resolve deficiencies. We currently have more than one such dam that needs repairs but the owners are not cooperating.</a:t>
            </a:r>
            <a:endParaRPr lang="en-US" sz="1050" b="0" i="0" dirty="0">
              <a:solidFill>
                <a:srgbClr val="1D2228"/>
              </a:solidFill>
              <a:effectLst/>
              <a:latin typeface="Helvetica Neue"/>
            </a:endParaRPr>
          </a:p>
          <a:p>
            <a:pPr algn="l"/>
            <a:r>
              <a:rPr lang="en-US" sz="1050" b="0" i="0" dirty="0">
                <a:solidFill>
                  <a:srgbClr val="1D2228"/>
                </a:solidFill>
                <a:effectLst/>
                <a:latin typeface="Helvetica Neue"/>
              </a:rPr>
              <a:t>We had two separate stakeholder groups review current code and regulations that made recommendations. These bills represent those recommendations.</a:t>
            </a:r>
          </a:p>
          <a:p>
            <a:pPr algn="l">
              <a:spcAft>
                <a:spcPts val="750"/>
              </a:spcAft>
              <a:buNone/>
            </a:pPr>
            <a:r>
              <a:rPr lang="en-US" b="1" i="0" dirty="0">
                <a:solidFill>
                  <a:srgbClr val="333333"/>
                </a:solidFill>
                <a:effectLst/>
                <a:latin typeface="lato" panose="020F0502020204030203" pitchFamily="34" charset="0"/>
              </a:rPr>
              <a:t> </a:t>
            </a:r>
          </a:p>
          <a:p>
            <a:pPr algn="l">
              <a:spcAft>
                <a:spcPts val="750"/>
              </a:spcAft>
              <a:buNone/>
            </a:pPr>
            <a:endParaRPr lang="en-US" b="1" dirty="0">
              <a:solidFill>
                <a:srgbClr val="333333"/>
              </a:solidFill>
              <a:latin typeface="lato" panose="020F0502020204030203" pitchFamily="34" charset="0"/>
            </a:endParaRPr>
          </a:p>
          <a:p>
            <a:pPr algn="l">
              <a:spcAft>
                <a:spcPts val="750"/>
              </a:spcAft>
              <a:buNone/>
            </a:pPr>
            <a:endParaRPr lang="en-US" b="1" i="0" dirty="0">
              <a:solidFill>
                <a:srgbClr val="333333"/>
              </a:solidFill>
              <a:effectLst/>
              <a:latin typeface="lato" panose="020F0502020204030203" pitchFamily="34" charset="0"/>
            </a:endParaRPr>
          </a:p>
          <a:p>
            <a:pPr algn="l">
              <a:spcAft>
                <a:spcPts val="750"/>
              </a:spcAft>
              <a:buNone/>
            </a:pPr>
            <a:r>
              <a:rPr lang="en-US" sz="1050" b="1" i="0" dirty="0">
                <a:solidFill>
                  <a:srgbClr val="333333"/>
                </a:solidFill>
                <a:effectLst/>
                <a:latin typeface="lato" panose="020F0502020204030203" pitchFamily="34" charset="0"/>
              </a:rPr>
              <a:t>SB 1154    </a:t>
            </a:r>
            <a:r>
              <a:rPr lang="en-US" sz="1050" b="0" i="0" dirty="0">
                <a:solidFill>
                  <a:srgbClr val="333333"/>
                </a:solidFill>
                <a:effectLst/>
                <a:latin typeface="lato" panose="020F0502020204030203" pitchFamily="34" charset="0"/>
              </a:rPr>
              <a:t>Prohibits a fire insurance policy or a fire insurance policy in combination with other coverages from assigning or otherwise transferring, in whole or in part, to any other person the duties, rights, or benefits of the insured under the policy arising from a claim or covered loss without written consent of the insurer. Any such contract provision is void and unenforceable under the bill. This bill is identical to </a:t>
            </a:r>
            <a:r>
              <a:rPr lang="en-US" sz="1050" b="0" i="0" u="none" strike="noStrike" dirty="0">
                <a:solidFill>
                  <a:srgbClr val="3498DB"/>
                </a:solidFill>
                <a:effectLst/>
                <a:latin typeface="lato" panose="020F0502020204030203" pitchFamily="34" charset="0"/>
                <a:hlinkClick r:id="rId3"/>
              </a:rPr>
              <a:t>HB 1628</a:t>
            </a:r>
            <a:r>
              <a:rPr lang="en-US" sz="1050" b="0" i="0" dirty="0">
                <a:solidFill>
                  <a:srgbClr val="333333"/>
                </a:solidFill>
                <a:effectLst/>
                <a:latin typeface="lato" panose="020F0502020204030203" pitchFamily="34" charset="0"/>
              </a:rPr>
              <a:t>.</a:t>
            </a:r>
          </a:p>
          <a:p>
            <a:endParaRPr lang="en-US" dirty="0"/>
          </a:p>
        </p:txBody>
      </p:sp>
      <p:sp>
        <p:nvSpPr>
          <p:cNvPr id="4" name="Slide Number Placeholder 3"/>
          <p:cNvSpPr>
            <a:spLocks noGrp="1"/>
          </p:cNvSpPr>
          <p:nvPr>
            <p:ph type="sldNum" sz="quarter" idx="5"/>
          </p:nvPr>
        </p:nvSpPr>
        <p:spPr/>
        <p:txBody>
          <a:bodyPr/>
          <a:lstStyle/>
          <a:p>
            <a:fld id="{1734D747-9380-41EE-9946-EC9EC0CA5D1E}" type="slidenum">
              <a:rPr lang="en-US" noProof="0" smtClean="0"/>
              <a:t>20</a:t>
            </a:fld>
            <a:endParaRPr lang="en-US" noProof="0" dirty="0"/>
          </a:p>
        </p:txBody>
      </p:sp>
    </p:spTree>
    <p:extLst>
      <p:ext uri="{BB962C8B-B14F-4D97-AF65-F5344CB8AC3E}">
        <p14:creationId xmlns:p14="http://schemas.microsoft.com/office/powerpoint/2010/main" val="2150973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46.2-439. Proof of financial responsibility in the future. Proof of financial responsibility, when requested, in the future shall be made by filing with the Commissioner the written certificate of any insurance carrier authorized to do business in the Commonwealth, certifying that there is in effect a motor vehicle liability policy for the benefit of the person required to furnish proof of financial responsibility. This in the future. </a:t>
            </a:r>
            <a:r>
              <a:rPr lang="en-US" dirty="0">
                <a:highlight>
                  <a:srgbClr val="FFFF00"/>
                </a:highlight>
              </a:rPr>
              <a:t>Such certificate shall be an American Association of Motor Vehicle Administrators Uniform Financial Responsibility Form (SR-22), or Virginia Uniform Financial Responsibility Form (FR-44), depending on the circumstances. </a:t>
            </a:r>
            <a:r>
              <a:rPr lang="en-US" dirty="0"/>
              <a:t>Such certificate shall give its effective date and the effective date of the policy and shall be submitted in a form prescribed by the Commissioner.</a:t>
            </a:r>
          </a:p>
        </p:txBody>
      </p:sp>
      <p:sp>
        <p:nvSpPr>
          <p:cNvPr id="4" name="Slide Number Placeholder 3"/>
          <p:cNvSpPr>
            <a:spLocks noGrp="1"/>
          </p:cNvSpPr>
          <p:nvPr>
            <p:ph type="sldNum" sz="quarter" idx="5"/>
          </p:nvPr>
        </p:nvSpPr>
        <p:spPr/>
        <p:txBody>
          <a:bodyPr/>
          <a:lstStyle/>
          <a:p>
            <a:fld id="{1734D747-9380-41EE-9946-EC9EC0CA5D1E}" type="slidenum">
              <a:rPr lang="en-US" noProof="0" smtClean="0"/>
              <a:t>22</a:t>
            </a:fld>
            <a:endParaRPr lang="en-US" noProof="0" dirty="0"/>
          </a:p>
        </p:txBody>
      </p:sp>
    </p:spTree>
    <p:extLst>
      <p:ext uri="{BB962C8B-B14F-4D97-AF65-F5344CB8AC3E}">
        <p14:creationId xmlns:p14="http://schemas.microsoft.com/office/powerpoint/2010/main" val="3478773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a:t>HB:  2256:  </a:t>
            </a:r>
            <a:r>
              <a:rPr lang="en-US" b="0" i="0">
                <a:solidFill>
                  <a:srgbClr val="333333"/>
                </a:solidFill>
                <a:effectLst/>
                <a:latin typeface="Lato" panose="020F0502020204030203" pitchFamily="34" charset="0"/>
              </a:rPr>
              <a:t>Increases from $1,500 to $3,000 the property damage threshold at which law enforcement is required to forward a written report of a motor vehicle accident to the Department of Motor Vehicles.</a:t>
            </a:r>
            <a:endParaRPr lang="en-US"/>
          </a:p>
        </p:txBody>
      </p:sp>
      <p:sp>
        <p:nvSpPr>
          <p:cNvPr id="4" name="Slide Number Placeholder 3"/>
          <p:cNvSpPr>
            <a:spLocks noGrp="1"/>
          </p:cNvSpPr>
          <p:nvPr>
            <p:ph type="sldNum" sz="quarter" idx="5"/>
          </p:nvPr>
        </p:nvSpPr>
        <p:spPr/>
        <p:txBody>
          <a:bodyPr/>
          <a:lstStyle/>
          <a:p>
            <a:fld id="{1734D747-9380-41EE-9946-EC9EC0CA5D1E}" type="slidenum">
              <a:rPr lang="en-US" noProof="0" smtClean="0"/>
              <a:t>23</a:t>
            </a:fld>
            <a:endParaRPr lang="en-US" noProof="0" dirty="0"/>
          </a:p>
        </p:txBody>
      </p:sp>
    </p:spTree>
    <p:extLst>
      <p:ext uri="{BB962C8B-B14F-4D97-AF65-F5344CB8AC3E}">
        <p14:creationId xmlns:p14="http://schemas.microsoft.com/office/powerpoint/2010/main" val="2815527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34D747-9380-41EE-9946-EC9EC0CA5D1E}" type="slidenum">
              <a:rPr lang="en-US" noProof="0" smtClean="0"/>
              <a:t>24</a:t>
            </a:fld>
            <a:endParaRPr lang="en-US" noProof="0" dirty="0"/>
          </a:p>
        </p:txBody>
      </p:sp>
    </p:spTree>
    <p:extLst>
      <p:ext uri="{BB962C8B-B14F-4D97-AF65-F5344CB8AC3E}">
        <p14:creationId xmlns:p14="http://schemas.microsoft.com/office/powerpoint/2010/main" val="3653997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34D747-9380-41EE-9946-EC9EC0CA5D1E}" type="slidenum">
              <a:rPr lang="en-US" noProof="0" smtClean="0"/>
              <a:t>25</a:t>
            </a:fld>
            <a:endParaRPr lang="en-US" noProof="0" dirty="0"/>
          </a:p>
        </p:txBody>
      </p:sp>
    </p:spTree>
    <p:extLst>
      <p:ext uri="{BB962C8B-B14F-4D97-AF65-F5344CB8AC3E}">
        <p14:creationId xmlns:p14="http://schemas.microsoft.com/office/powerpoint/2010/main" val="2532606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34D747-9380-41EE-9946-EC9EC0CA5D1E}" type="slidenum">
              <a:rPr lang="en-US" noProof="0" smtClean="0"/>
              <a:t>26</a:t>
            </a:fld>
            <a:endParaRPr lang="en-US" noProof="0" dirty="0"/>
          </a:p>
        </p:txBody>
      </p:sp>
    </p:spTree>
    <p:extLst>
      <p:ext uri="{BB962C8B-B14F-4D97-AF65-F5344CB8AC3E}">
        <p14:creationId xmlns:p14="http://schemas.microsoft.com/office/powerpoint/2010/main" val="3674931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34D747-9380-41EE-9946-EC9EC0CA5D1E}" type="slidenum">
              <a:rPr lang="en-US" noProof="0" smtClean="0"/>
              <a:t>27</a:t>
            </a:fld>
            <a:endParaRPr lang="en-US" noProof="0" dirty="0"/>
          </a:p>
        </p:txBody>
      </p:sp>
    </p:spTree>
    <p:extLst>
      <p:ext uri="{BB962C8B-B14F-4D97-AF65-F5344CB8AC3E}">
        <p14:creationId xmlns:p14="http://schemas.microsoft.com/office/powerpoint/2010/main" val="260880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BOI removes outdated agent appointment processes from the Code to allow the BOI to utilize processes more efficient for the Bureau and the industry.  Secondly, the proposal removes the $50/day penalty for the late payment of appointment fees – instead late payments will be addressed according to Section 38.2-2-218 or 1831 – fine or penalties.</a:t>
            </a:r>
          </a:p>
        </p:txBody>
      </p:sp>
      <p:sp>
        <p:nvSpPr>
          <p:cNvPr id="4" name="Slide Number Placeholder 3"/>
          <p:cNvSpPr>
            <a:spLocks noGrp="1"/>
          </p:cNvSpPr>
          <p:nvPr>
            <p:ph type="sldNum" sz="quarter" idx="5"/>
          </p:nvPr>
        </p:nvSpPr>
        <p:spPr/>
        <p:txBody>
          <a:bodyPr/>
          <a:lstStyle/>
          <a:p>
            <a:fld id="{1734D747-9380-41EE-9946-EC9EC0CA5D1E}" type="slidenum">
              <a:rPr lang="en-US" noProof="0" smtClean="0"/>
              <a:t>3</a:t>
            </a:fld>
            <a:endParaRPr lang="en-US" noProof="0" dirty="0"/>
          </a:p>
        </p:txBody>
      </p:sp>
    </p:spTree>
    <p:extLst>
      <p:ext uri="{BB962C8B-B14F-4D97-AF65-F5344CB8AC3E}">
        <p14:creationId xmlns:p14="http://schemas.microsoft.com/office/powerpoint/2010/main" val="3563828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34D747-9380-41EE-9946-EC9EC0CA5D1E}" type="slidenum">
              <a:rPr lang="en-US" noProof="0" smtClean="0"/>
              <a:t>4</a:t>
            </a:fld>
            <a:endParaRPr lang="en-US" noProof="0" dirty="0"/>
          </a:p>
        </p:txBody>
      </p:sp>
    </p:spTree>
    <p:extLst>
      <p:ext uri="{BB962C8B-B14F-4D97-AF65-F5344CB8AC3E}">
        <p14:creationId xmlns:p14="http://schemas.microsoft.com/office/powerpoint/2010/main" val="3824301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Fair Labor Standards act provides an exemption from both minimum wage and overtime pay for employees employed as bona fide executive, administrative, professional and outside sales employees – also exempt are certain computer employees.   </a:t>
            </a:r>
          </a:p>
          <a:p>
            <a:r>
              <a:rPr lang="en-US" dirty="0"/>
              <a:t>Essentially doesn’t apply to Exempt employees.</a:t>
            </a:r>
          </a:p>
        </p:txBody>
      </p:sp>
      <p:sp>
        <p:nvSpPr>
          <p:cNvPr id="4" name="Slide Number Placeholder 3"/>
          <p:cNvSpPr>
            <a:spLocks noGrp="1"/>
          </p:cNvSpPr>
          <p:nvPr>
            <p:ph type="sldNum" sz="quarter" idx="5"/>
          </p:nvPr>
        </p:nvSpPr>
        <p:spPr/>
        <p:txBody>
          <a:bodyPr/>
          <a:lstStyle/>
          <a:p>
            <a:fld id="{1734D747-9380-41EE-9946-EC9EC0CA5D1E}" type="slidenum">
              <a:rPr lang="en-US" noProof="0" smtClean="0"/>
              <a:t>5</a:t>
            </a:fld>
            <a:endParaRPr lang="en-US" noProof="0" dirty="0"/>
          </a:p>
        </p:txBody>
      </p:sp>
    </p:spTree>
    <p:extLst>
      <p:ext uri="{BB962C8B-B14F-4D97-AF65-F5344CB8AC3E}">
        <p14:creationId xmlns:p14="http://schemas.microsoft.com/office/powerpoint/2010/main" val="273418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34D747-9380-41EE-9946-EC9EC0CA5D1E}" type="slidenum">
              <a:rPr lang="en-US" noProof="0" smtClean="0"/>
              <a:t>6</a:t>
            </a:fld>
            <a:endParaRPr lang="en-US" noProof="0" dirty="0"/>
          </a:p>
        </p:txBody>
      </p:sp>
    </p:spTree>
    <p:extLst>
      <p:ext uri="{BB962C8B-B14F-4D97-AF65-F5344CB8AC3E}">
        <p14:creationId xmlns:p14="http://schemas.microsoft.com/office/powerpoint/2010/main" val="95815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34D747-9380-41EE-9946-EC9EC0CA5D1E}" type="slidenum">
              <a:rPr lang="en-US" noProof="0" smtClean="0"/>
              <a:t>7</a:t>
            </a:fld>
            <a:endParaRPr lang="en-US" noProof="0" dirty="0"/>
          </a:p>
        </p:txBody>
      </p:sp>
    </p:spTree>
    <p:extLst>
      <p:ext uri="{BB962C8B-B14F-4D97-AF65-F5344CB8AC3E}">
        <p14:creationId xmlns:p14="http://schemas.microsoft.com/office/powerpoint/2010/main" val="2325280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34D747-9380-41EE-9946-EC9EC0CA5D1E}" type="slidenum">
              <a:rPr lang="en-US" noProof="0" smtClean="0"/>
              <a:t>8</a:t>
            </a:fld>
            <a:endParaRPr lang="en-US" noProof="0" dirty="0"/>
          </a:p>
        </p:txBody>
      </p:sp>
    </p:spTree>
    <p:extLst>
      <p:ext uri="{BB962C8B-B14F-4D97-AF65-F5344CB8AC3E}">
        <p14:creationId xmlns:p14="http://schemas.microsoft.com/office/powerpoint/2010/main" val="146282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34D747-9380-41EE-9946-EC9EC0CA5D1E}" type="slidenum">
              <a:rPr lang="en-US" noProof="0" smtClean="0"/>
              <a:t>9</a:t>
            </a:fld>
            <a:endParaRPr lang="en-US" noProof="0" dirty="0"/>
          </a:p>
        </p:txBody>
      </p:sp>
    </p:spTree>
    <p:extLst>
      <p:ext uri="{BB962C8B-B14F-4D97-AF65-F5344CB8AC3E}">
        <p14:creationId xmlns:p14="http://schemas.microsoft.com/office/powerpoint/2010/main" val="415973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a:t>Click to edit Master subtitle style</a:t>
            </a:r>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a:t>Click to 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a:t>Click to 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a:t>Click to edit Master title style</a:t>
            </a:r>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lis.virginia.gov/session-details/20251/member-information/H0269/member-detail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lis.virginia.gov/session-details/20251/member-information/H0343/member-detai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lis.virginia.gov/session-details/20251/member-information/S0078/member-detail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lis.virginia.gov/session-details/20251/member-information/H0281/member-details" TargetMode="External"/><Relationship Id="rId4" Type="http://schemas.openxmlformats.org/officeDocument/2006/relationships/hyperlink" Target="https://lis.virginia.gov/session-details/20251/member-information/S0127/member-detai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lis.virginia.gov/session-details/20251/member-information/H0352/member-detail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2002972" y="1680173"/>
            <a:ext cx="5558972" cy="3508465"/>
          </a:xfrm>
        </p:spPr>
        <p:txBody>
          <a:bodyPr/>
          <a:lstStyle/>
          <a:p>
            <a:br>
              <a:rPr lang="en-US" dirty="0"/>
            </a:br>
            <a:br>
              <a:rPr lang="en-US" dirty="0"/>
            </a:br>
            <a:r>
              <a:rPr lang="en-US" dirty="0"/>
              <a:t>IIAV Legislative Update</a:t>
            </a:r>
            <a:br>
              <a:rPr lang="en-US" dirty="0"/>
            </a:br>
            <a:r>
              <a:rPr lang="en-US" dirty="0"/>
              <a:t>2025 Session</a:t>
            </a:r>
          </a:p>
        </p:txBody>
      </p:sp>
      <p:pic>
        <p:nvPicPr>
          <p:cNvPr id="5" name="Picture 4" descr="A white building with columns&#10;&#10;Description automatically generated">
            <a:extLst>
              <a:ext uri="{FF2B5EF4-FFF2-40B4-BE49-F238E27FC236}">
                <a16:creationId xmlns:a16="http://schemas.microsoft.com/office/drawing/2014/main" id="{94C7E46F-047C-C315-CCE3-CCA315D6BB5F}"/>
              </a:ext>
            </a:extLst>
          </p:cNvPr>
          <p:cNvPicPr>
            <a:picLocks noChangeAspect="1"/>
          </p:cNvPicPr>
          <p:nvPr/>
        </p:nvPicPr>
        <p:blipFill>
          <a:blip r:embed="rId3"/>
          <a:stretch>
            <a:fillRect/>
          </a:stretch>
        </p:blipFill>
        <p:spPr>
          <a:xfrm>
            <a:off x="7857744" y="217715"/>
            <a:ext cx="3962400" cy="2971800"/>
          </a:xfrm>
          <a:prstGeom prst="rect">
            <a:avLst/>
          </a:prstGeom>
        </p:spPr>
      </p:pic>
      <p:pic>
        <p:nvPicPr>
          <p:cNvPr id="8" name="Picture 7">
            <a:extLst>
              <a:ext uri="{FF2B5EF4-FFF2-40B4-BE49-F238E27FC236}">
                <a16:creationId xmlns:a16="http://schemas.microsoft.com/office/drawing/2014/main" id="{689F03BC-835D-3921-302D-2C2BA3B232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1836" y="4058791"/>
            <a:ext cx="2351806" cy="1804980"/>
          </a:xfrm>
          <a:prstGeom prst="rect">
            <a:avLst/>
          </a:prstGeom>
        </p:spPr>
      </p:pic>
    </p:spTree>
    <p:extLst>
      <p:ext uri="{BB962C8B-B14F-4D97-AF65-F5344CB8AC3E}">
        <p14:creationId xmlns:p14="http://schemas.microsoft.com/office/powerpoint/2010/main" val="394693459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2B749-8898-412F-D4AC-7647F526D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6DA97C9-09FC-FC5F-1440-4EF3E5595720}"/>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E2F7422C-16AC-6F2C-3E62-C424790A35B2}"/>
              </a:ext>
            </a:extLst>
          </p:cNvPr>
          <p:cNvSpPr>
            <a:spLocks noGrp="1"/>
          </p:cNvSpPr>
          <p:nvPr>
            <p:ph type="sldNum" sz="quarter" idx="12"/>
          </p:nvPr>
        </p:nvSpPr>
        <p:spPr/>
        <p:txBody>
          <a:bodyPr/>
          <a:lstStyle/>
          <a:p>
            <a:fld id="{C263D6C4-4840-40CC-AC84-17E24B3B7BDE}" type="slidenum">
              <a:rPr lang="en-US" smtClean="0"/>
              <a:pPr/>
              <a:t>10</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4E192815-55BE-D8E5-E005-EE740A99B2D1}"/>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EE695ED7-74D7-B62F-6103-24C01DA206DE}"/>
              </a:ext>
            </a:extLst>
          </p:cNvPr>
          <p:cNvSpPr txBox="1"/>
          <p:nvPr/>
        </p:nvSpPr>
        <p:spPr>
          <a:xfrm>
            <a:off x="707996" y="3204319"/>
            <a:ext cx="10544204" cy="2246769"/>
          </a:xfrm>
          <a:prstGeom prst="rect">
            <a:avLst/>
          </a:prstGeom>
          <a:noFill/>
        </p:spPr>
        <p:txBody>
          <a:bodyPr wrap="square">
            <a:spAutoFit/>
          </a:bodyPr>
          <a:lstStyle/>
          <a:p>
            <a:pPr algn="l">
              <a:buNone/>
            </a:pPr>
            <a:r>
              <a:rPr lang="en-US" sz="2800" b="0" i="0" dirty="0">
                <a:solidFill>
                  <a:schemeClr val="bg1"/>
                </a:solidFill>
                <a:effectLst/>
                <a:latin typeface="Lato" panose="020F0502020204030203" pitchFamily="34" charset="0"/>
              </a:rPr>
              <a:t>Flood – Virginia “Buyer’s Beware” Law</a:t>
            </a:r>
          </a:p>
          <a:p>
            <a:pPr algn="l">
              <a:buNone/>
            </a:pPr>
            <a:endParaRPr lang="en-US" sz="2800" dirty="0">
              <a:solidFill>
                <a:schemeClr val="bg1"/>
              </a:solidFill>
              <a:latin typeface="Lato" panose="020F0502020204030203" pitchFamily="34" charset="0"/>
            </a:endParaRPr>
          </a:p>
          <a:p>
            <a:pPr algn="l">
              <a:buNone/>
            </a:pPr>
            <a:r>
              <a:rPr lang="en-US" sz="2800" b="0" i="0" dirty="0">
                <a:solidFill>
                  <a:schemeClr val="bg1"/>
                </a:solidFill>
                <a:effectLst/>
                <a:latin typeface="Lato" panose="020F0502020204030203" pitchFamily="34" charset="0"/>
              </a:rPr>
              <a:t>HB 2348 Virginia Residential Property Disclosure Act; flood-related disclosures.  Status: </a:t>
            </a:r>
            <a:r>
              <a:rPr lang="en-US" sz="2800" b="0" i="0" dirty="0">
                <a:solidFill>
                  <a:srgbClr val="FF0000"/>
                </a:solidFill>
                <a:effectLst/>
                <a:latin typeface="Lato" panose="020F0502020204030203" pitchFamily="34" charset="0"/>
              </a:rPr>
              <a:t>Failed</a:t>
            </a:r>
            <a:r>
              <a:rPr lang="en-US" sz="2800" b="0" i="0" dirty="0">
                <a:solidFill>
                  <a:schemeClr val="bg1"/>
                </a:solidFill>
                <a:effectLst/>
                <a:latin typeface="Lato" panose="020F0502020204030203" pitchFamily="34" charset="0"/>
              </a:rPr>
              <a:t>  Introduced by: Phil M. Hernandez</a:t>
            </a:r>
          </a:p>
        </p:txBody>
      </p:sp>
      <p:sp>
        <p:nvSpPr>
          <p:cNvPr id="5" name="Rectangle 4">
            <a:extLst>
              <a:ext uri="{FF2B5EF4-FFF2-40B4-BE49-F238E27FC236}">
                <a16:creationId xmlns:a16="http://schemas.microsoft.com/office/drawing/2014/main" id="{EF3B7281-DB43-1E7E-73F6-85638BC7C1DD}"/>
              </a:ext>
            </a:extLst>
          </p:cNvPr>
          <p:cNvSpPr/>
          <p:nvPr/>
        </p:nvSpPr>
        <p:spPr>
          <a:xfrm rot="20677268">
            <a:off x="8385991" y="5174508"/>
            <a:ext cx="2057293" cy="923330"/>
          </a:xfrm>
          <a:prstGeom prst="rect">
            <a:avLst/>
          </a:prstGeom>
          <a:noFill/>
        </p:spPr>
        <p:txBody>
          <a:bodyPr wrap="none" lIns="91440" tIns="45720" rIns="91440" bIns="45720">
            <a:spAutoFit/>
          </a:bodyPr>
          <a:lstStyle/>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Video</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02527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B5601-8F34-43BA-7991-CC719D23FA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C308005-E3DF-84FA-C597-16D5C0FA6F6E}"/>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C068DF6C-7E29-028E-E51A-56C3C6AC6226}"/>
              </a:ext>
            </a:extLst>
          </p:cNvPr>
          <p:cNvSpPr>
            <a:spLocks noGrp="1"/>
          </p:cNvSpPr>
          <p:nvPr>
            <p:ph type="sldNum" sz="quarter" idx="12"/>
          </p:nvPr>
        </p:nvSpPr>
        <p:spPr/>
        <p:txBody>
          <a:bodyPr/>
          <a:lstStyle/>
          <a:p>
            <a:fld id="{C263D6C4-4840-40CC-AC84-17E24B3B7BDE}" type="slidenum">
              <a:rPr lang="en-US" smtClean="0"/>
              <a:pPr/>
              <a:t>11</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2BDF2789-5591-50CF-8B4B-D59C82D9E8EF}"/>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27E6FE5F-CC2D-26F1-8061-23299D785A56}"/>
              </a:ext>
            </a:extLst>
          </p:cNvPr>
          <p:cNvSpPr txBox="1"/>
          <p:nvPr/>
        </p:nvSpPr>
        <p:spPr>
          <a:xfrm>
            <a:off x="707996" y="3204319"/>
            <a:ext cx="10544204" cy="2246769"/>
          </a:xfrm>
          <a:prstGeom prst="rect">
            <a:avLst/>
          </a:prstGeom>
          <a:noFill/>
        </p:spPr>
        <p:txBody>
          <a:bodyPr wrap="square">
            <a:spAutoFit/>
          </a:bodyPr>
          <a:lstStyle/>
          <a:p>
            <a:pPr algn="l">
              <a:buNone/>
            </a:pPr>
            <a:r>
              <a:rPr lang="en-US" sz="2800" b="0" i="0" dirty="0">
                <a:solidFill>
                  <a:schemeClr val="bg1"/>
                </a:solidFill>
                <a:effectLst/>
                <a:latin typeface="Lato" panose="020F0502020204030203" pitchFamily="34" charset="0"/>
              </a:rPr>
              <a:t>Life Insurance</a:t>
            </a:r>
          </a:p>
          <a:p>
            <a:pPr algn="l">
              <a:buNone/>
            </a:pPr>
            <a:endParaRPr lang="en-US" sz="2800" dirty="0">
              <a:solidFill>
                <a:schemeClr val="bg1"/>
              </a:solidFill>
              <a:latin typeface="Lato" panose="020F0502020204030203" pitchFamily="34" charset="0"/>
            </a:endParaRPr>
          </a:p>
          <a:p>
            <a:pPr algn="l">
              <a:buNone/>
            </a:pPr>
            <a:r>
              <a:rPr lang="en-US" sz="2800" b="0" i="0" dirty="0">
                <a:solidFill>
                  <a:schemeClr val="bg1"/>
                </a:solidFill>
                <a:effectLst/>
                <a:latin typeface="Lato" panose="020F0502020204030203" pitchFamily="34" charset="0"/>
              </a:rPr>
              <a:t>HB 2769 Life or health insurances; unfair discrimination, pre-exposure prophylaxis for prevention of HIV.  Status: </a:t>
            </a:r>
            <a:r>
              <a:rPr lang="en-US" sz="2800" dirty="0">
                <a:solidFill>
                  <a:schemeClr val="bg1"/>
                </a:solidFill>
                <a:latin typeface="Lato" panose="020F0502020204030203" pitchFamily="34" charset="0"/>
              </a:rPr>
              <a:t> </a:t>
            </a:r>
            <a:r>
              <a:rPr lang="en-US" sz="2800" dirty="0">
                <a:solidFill>
                  <a:srgbClr val="FF0000"/>
                </a:solidFill>
                <a:latin typeface="Lato" panose="020F0502020204030203" pitchFamily="34" charset="0"/>
              </a:rPr>
              <a:t>VETOED</a:t>
            </a:r>
            <a:endParaRPr lang="en-US" sz="2800" b="0" i="0" dirty="0">
              <a:solidFill>
                <a:srgbClr val="FF0000"/>
              </a:solidFill>
              <a:effectLst/>
              <a:latin typeface="Lato" panose="020F0502020204030203" pitchFamily="34" charset="0"/>
            </a:endParaRPr>
          </a:p>
          <a:p>
            <a:pPr algn="l">
              <a:buNone/>
            </a:pPr>
            <a:r>
              <a:rPr lang="en-US" sz="2800" b="0" i="0" dirty="0">
                <a:solidFill>
                  <a:schemeClr val="bg1"/>
                </a:solidFill>
                <a:effectLst/>
                <a:latin typeface="Lato" panose="020F0502020204030203" pitchFamily="34" charset="0"/>
              </a:rPr>
              <a:t>Introduced by: </a:t>
            </a:r>
            <a:r>
              <a:rPr lang="en-US" sz="2800" b="0" i="0" dirty="0" err="1">
                <a:solidFill>
                  <a:schemeClr val="bg1"/>
                </a:solidFill>
                <a:effectLst/>
                <a:latin typeface="Lato" panose="020F0502020204030203" pitchFamily="34" charset="0"/>
              </a:rPr>
              <a:t>Jeion</a:t>
            </a:r>
            <a:r>
              <a:rPr lang="en-US" sz="2800" b="0" i="0" dirty="0">
                <a:solidFill>
                  <a:schemeClr val="bg1"/>
                </a:solidFill>
                <a:effectLst/>
                <a:latin typeface="Lato" panose="020F0502020204030203" pitchFamily="34" charset="0"/>
              </a:rPr>
              <a:t> A. Ward </a:t>
            </a:r>
          </a:p>
        </p:txBody>
      </p:sp>
    </p:spTree>
    <p:extLst>
      <p:ext uri="{BB962C8B-B14F-4D97-AF65-F5344CB8AC3E}">
        <p14:creationId xmlns:p14="http://schemas.microsoft.com/office/powerpoint/2010/main" val="37875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FB6BE-70B4-0784-61EE-B686BF66E1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94775D-0154-91FB-2389-B636F47FBA3B}"/>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2A8541BA-8557-C4AD-F464-4CEFF41F7035}"/>
              </a:ext>
            </a:extLst>
          </p:cNvPr>
          <p:cNvSpPr>
            <a:spLocks noGrp="1"/>
          </p:cNvSpPr>
          <p:nvPr>
            <p:ph type="sldNum" sz="quarter" idx="12"/>
          </p:nvPr>
        </p:nvSpPr>
        <p:spPr/>
        <p:txBody>
          <a:bodyPr/>
          <a:lstStyle/>
          <a:p>
            <a:fld id="{C263D6C4-4840-40CC-AC84-17E24B3B7BDE}" type="slidenum">
              <a:rPr lang="en-US" smtClean="0"/>
              <a:pPr/>
              <a:t>12</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B606035E-0CE8-9992-C130-B817EFCA88E0}"/>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B9C36744-9BE8-992C-C928-06B77DFA8CE1}"/>
              </a:ext>
            </a:extLst>
          </p:cNvPr>
          <p:cNvSpPr txBox="1"/>
          <p:nvPr/>
        </p:nvSpPr>
        <p:spPr>
          <a:xfrm>
            <a:off x="707996" y="3204319"/>
            <a:ext cx="10544204" cy="2246769"/>
          </a:xfrm>
          <a:prstGeom prst="rect">
            <a:avLst/>
          </a:prstGeom>
          <a:noFill/>
        </p:spPr>
        <p:txBody>
          <a:bodyPr wrap="square">
            <a:spAutoFit/>
          </a:bodyPr>
          <a:lstStyle/>
          <a:p>
            <a:pPr algn="l">
              <a:buNone/>
            </a:pPr>
            <a:r>
              <a:rPr lang="en-US" sz="2800" b="0" i="0" dirty="0">
                <a:solidFill>
                  <a:schemeClr val="bg1"/>
                </a:solidFill>
                <a:effectLst/>
                <a:latin typeface="Lato" panose="020F0502020204030203" pitchFamily="34" charset="0"/>
              </a:rPr>
              <a:t>Health Insurance – Mandates</a:t>
            </a:r>
          </a:p>
          <a:p>
            <a:pPr algn="l">
              <a:buNone/>
            </a:pPr>
            <a:endParaRPr lang="en-US" sz="2800" dirty="0">
              <a:solidFill>
                <a:schemeClr val="bg1"/>
              </a:solidFill>
              <a:latin typeface="Lato" panose="020F0502020204030203" pitchFamily="34" charset="0"/>
            </a:endParaRPr>
          </a:p>
          <a:p>
            <a:pPr algn="l">
              <a:buNone/>
            </a:pPr>
            <a:r>
              <a:rPr lang="en-US" sz="2800" b="0" i="0" dirty="0">
                <a:solidFill>
                  <a:schemeClr val="bg1"/>
                </a:solidFill>
                <a:effectLst/>
                <a:latin typeface="Lato" panose="020F0502020204030203" pitchFamily="34" charset="0"/>
              </a:rPr>
              <a:t>HB 1609 Essential health benefits benchmark plan; Commission to consider coverage for infertility treatment. Status: </a:t>
            </a:r>
            <a:r>
              <a:rPr lang="en-US" sz="2800" b="0" i="0" dirty="0">
                <a:solidFill>
                  <a:srgbClr val="FF0000"/>
                </a:solidFill>
                <a:effectLst/>
                <a:latin typeface="Lato" panose="020F0502020204030203" pitchFamily="34" charset="0"/>
              </a:rPr>
              <a:t>Awaiting Governor's Action</a:t>
            </a:r>
            <a:r>
              <a:rPr lang="en-US" sz="2800" b="0" i="0" dirty="0">
                <a:solidFill>
                  <a:schemeClr val="bg1"/>
                </a:solidFill>
                <a:effectLst/>
                <a:latin typeface="Lato" panose="020F0502020204030203" pitchFamily="34" charset="0"/>
              </a:rPr>
              <a:t> –</a:t>
            </a:r>
            <a:r>
              <a:rPr lang="en-US" sz="2800" b="0" i="0" u="sng" dirty="0">
                <a:solidFill>
                  <a:schemeClr val="bg1"/>
                </a:solidFill>
                <a:effectLst/>
                <a:latin typeface="Lato" panose="020F0502020204030203" pitchFamily="34" charset="0"/>
              </a:rPr>
              <a:t> </a:t>
            </a:r>
            <a:r>
              <a:rPr lang="en-US" sz="2800" b="0" i="0" dirty="0">
                <a:solidFill>
                  <a:schemeClr val="bg1"/>
                </a:solidFill>
                <a:effectLst/>
                <a:latin typeface="Lato" panose="020F0502020204030203" pitchFamily="34" charset="0"/>
              </a:rPr>
              <a:t> Introduced by: Dan I. Helmer</a:t>
            </a:r>
          </a:p>
        </p:txBody>
      </p:sp>
    </p:spTree>
    <p:extLst>
      <p:ext uri="{BB962C8B-B14F-4D97-AF65-F5344CB8AC3E}">
        <p14:creationId xmlns:p14="http://schemas.microsoft.com/office/powerpoint/2010/main" val="297780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65C5C-C293-BDF8-2A6C-476BB53B293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A633FA-D37B-F743-F829-A78CF0115D6F}"/>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9305DB7B-8F9B-F4C4-B84C-057F01F7457A}"/>
              </a:ext>
            </a:extLst>
          </p:cNvPr>
          <p:cNvSpPr>
            <a:spLocks noGrp="1"/>
          </p:cNvSpPr>
          <p:nvPr>
            <p:ph type="sldNum" sz="quarter" idx="12"/>
          </p:nvPr>
        </p:nvSpPr>
        <p:spPr/>
        <p:txBody>
          <a:bodyPr/>
          <a:lstStyle/>
          <a:p>
            <a:fld id="{C263D6C4-4840-40CC-AC84-17E24B3B7BDE}" type="slidenum">
              <a:rPr lang="en-US" smtClean="0"/>
              <a:pPr/>
              <a:t>13</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210BBD6A-211F-DFB7-D3EB-EC81CDA9BB58}"/>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921E5026-0B7D-EA99-70C9-ED00AEA74213}"/>
              </a:ext>
            </a:extLst>
          </p:cNvPr>
          <p:cNvSpPr txBox="1"/>
          <p:nvPr/>
        </p:nvSpPr>
        <p:spPr>
          <a:xfrm>
            <a:off x="707996" y="3204319"/>
            <a:ext cx="10544204" cy="3539430"/>
          </a:xfrm>
          <a:prstGeom prst="rect">
            <a:avLst/>
          </a:prstGeom>
          <a:noFill/>
        </p:spPr>
        <p:txBody>
          <a:bodyPr wrap="square">
            <a:spAutoFit/>
          </a:bodyPr>
          <a:lstStyle/>
          <a:p>
            <a:pPr algn="l">
              <a:buNone/>
            </a:pPr>
            <a:r>
              <a:rPr lang="en-US" sz="2800" b="0" i="0" dirty="0">
                <a:solidFill>
                  <a:schemeClr val="bg1"/>
                </a:solidFill>
                <a:effectLst/>
                <a:latin typeface="Lato" panose="020F0502020204030203" pitchFamily="34" charset="0"/>
              </a:rPr>
              <a:t>HB 1633 Health insurance; coverage for speech therapy as a treatment for stuttering.</a:t>
            </a:r>
          </a:p>
          <a:p>
            <a:pPr algn="l">
              <a:buNone/>
            </a:pPr>
            <a:r>
              <a:rPr lang="en-US" sz="2800" b="0" i="0" dirty="0">
                <a:solidFill>
                  <a:schemeClr val="bg1"/>
                </a:solidFill>
                <a:effectLst/>
                <a:latin typeface="Lato" panose="020F0502020204030203" pitchFamily="34" charset="0"/>
              </a:rPr>
              <a:t>HB 1670 Health insurance; cost-sharing for epinephrine injectors.</a:t>
            </a:r>
          </a:p>
          <a:p>
            <a:pPr algn="l">
              <a:buNone/>
            </a:pPr>
            <a:r>
              <a:rPr lang="en-US" sz="2800" b="0" i="0" dirty="0">
                <a:solidFill>
                  <a:schemeClr val="bg1"/>
                </a:solidFill>
                <a:effectLst/>
                <a:latin typeface="Lato" panose="020F0502020204030203" pitchFamily="34" charset="0"/>
              </a:rPr>
              <a:t>SB 954  Fertility preservation treatments; state plan for medical assistance services.</a:t>
            </a:r>
          </a:p>
          <a:p>
            <a:pPr algn="l">
              <a:buNone/>
            </a:pPr>
            <a:r>
              <a:rPr lang="en-US" sz="2800" b="0" i="0" dirty="0">
                <a:solidFill>
                  <a:schemeClr val="bg1"/>
                </a:solidFill>
                <a:effectLst/>
                <a:latin typeface="Lato" panose="020F0502020204030203" pitchFamily="34" charset="0"/>
              </a:rPr>
              <a:t>SB 1168  Health insurance; coverage for acupuncture treatments.</a:t>
            </a:r>
          </a:p>
          <a:p>
            <a:pPr algn="l">
              <a:buNone/>
            </a:pPr>
            <a:r>
              <a:rPr lang="en-US" sz="2800" b="0" i="0" dirty="0">
                <a:solidFill>
                  <a:schemeClr val="bg1"/>
                </a:solidFill>
                <a:effectLst/>
                <a:latin typeface="Lato" panose="020F0502020204030203" pitchFamily="34" charset="0"/>
              </a:rPr>
              <a:t>SB 1186 Health insurance; coverage for donor human milk, penalty.</a:t>
            </a:r>
          </a:p>
        </p:txBody>
      </p:sp>
      <p:sp>
        <p:nvSpPr>
          <p:cNvPr id="5" name="Rectangle 4">
            <a:extLst>
              <a:ext uri="{FF2B5EF4-FFF2-40B4-BE49-F238E27FC236}">
                <a16:creationId xmlns:a16="http://schemas.microsoft.com/office/drawing/2014/main" id="{90C45413-592B-84E5-171D-5B1F5D6141CF}"/>
              </a:ext>
            </a:extLst>
          </p:cNvPr>
          <p:cNvSpPr/>
          <p:nvPr/>
        </p:nvSpPr>
        <p:spPr>
          <a:xfrm rot="20967255">
            <a:off x="7242745" y="1296768"/>
            <a:ext cx="4291559" cy="1754326"/>
          </a:xfrm>
          <a:prstGeom prst="rect">
            <a:avLst/>
          </a:prstGeom>
          <a:noFill/>
        </p:spPr>
        <p:txBody>
          <a:bodyPr wrap="none" lIns="91440" tIns="45720" rIns="91440" bIns="45720">
            <a:spAutoFit/>
          </a:bodyPr>
          <a:lstStyle/>
          <a:p>
            <a:pPr algn="ctr"/>
            <a:r>
              <a:rPr lang="en-US" sz="5400" b="1" i="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Lato" panose="020F0502020204030203" pitchFamily="34" charset="0"/>
              </a:rPr>
              <a:t>FAILED…but </a:t>
            </a:r>
          </a:p>
          <a:p>
            <a:pPr algn="ctr"/>
            <a:r>
              <a:rPr lang="en-US" sz="5400" b="1" i="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Lato" panose="020F0502020204030203" pitchFamily="34" charset="0"/>
              </a:rPr>
              <a:t>sent to HIRC</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16811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2344C-294F-9979-5D09-5C6D1CBBA3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3498267-F175-3EFC-5495-F1AB34E38B04}"/>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E7C19704-ACBC-0789-1926-0701A6A3F001}"/>
              </a:ext>
            </a:extLst>
          </p:cNvPr>
          <p:cNvSpPr>
            <a:spLocks noGrp="1"/>
          </p:cNvSpPr>
          <p:nvPr>
            <p:ph type="sldNum" sz="quarter" idx="12"/>
          </p:nvPr>
        </p:nvSpPr>
        <p:spPr/>
        <p:txBody>
          <a:bodyPr/>
          <a:lstStyle/>
          <a:p>
            <a:fld id="{C263D6C4-4840-40CC-AC84-17E24B3B7BDE}" type="slidenum">
              <a:rPr lang="en-US" smtClean="0"/>
              <a:pPr/>
              <a:t>14</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9F6A05C4-2685-D53D-3F62-80845E9EFE87}"/>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081BBE28-FCCC-5B18-7D84-16F14B14D6D8}"/>
              </a:ext>
            </a:extLst>
          </p:cNvPr>
          <p:cNvSpPr txBox="1"/>
          <p:nvPr/>
        </p:nvSpPr>
        <p:spPr>
          <a:xfrm>
            <a:off x="707996" y="3204319"/>
            <a:ext cx="10544204" cy="3046988"/>
          </a:xfrm>
          <a:prstGeom prst="rect">
            <a:avLst/>
          </a:prstGeom>
          <a:noFill/>
        </p:spPr>
        <p:txBody>
          <a:bodyPr wrap="square">
            <a:spAutoFit/>
          </a:bodyPr>
          <a:lstStyle/>
          <a:p>
            <a:pPr algn="l">
              <a:buNone/>
            </a:pPr>
            <a:r>
              <a:rPr lang="en-US" sz="2400" b="0" i="0" dirty="0">
                <a:solidFill>
                  <a:schemeClr val="bg1"/>
                </a:solidFill>
                <a:effectLst/>
                <a:latin typeface="Lato" panose="020F0502020204030203" pitchFamily="34" charset="0"/>
              </a:rPr>
              <a:t>SB 1447 Health insurance; coverage for at-home blood pressure monitors, report.  Status: </a:t>
            </a:r>
            <a:r>
              <a:rPr lang="en-US" sz="2400" b="0" i="0" dirty="0">
                <a:solidFill>
                  <a:srgbClr val="FF0000"/>
                </a:solidFill>
                <a:effectLst/>
                <a:latin typeface="Lato" panose="020F0502020204030203" pitchFamily="34" charset="0"/>
              </a:rPr>
              <a:t>Failed - PBI </a:t>
            </a:r>
            <a:r>
              <a:rPr lang="en-US" sz="2400" b="0" i="0" dirty="0">
                <a:solidFill>
                  <a:schemeClr val="bg1"/>
                </a:solidFill>
                <a:effectLst/>
                <a:latin typeface="Lato" panose="020F0502020204030203" pitchFamily="34" charset="0"/>
              </a:rPr>
              <a:t> Introduced by: Stella G. Pekarsky</a:t>
            </a:r>
          </a:p>
          <a:p>
            <a:pPr algn="l">
              <a:buNone/>
            </a:pPr>
            <a:endParaRPr lang="en-US" sz="2400" dirty="0">
              <a:solidFill>
                <a:schemeClr val="bg1"/>
              </a:solidFill>
              <a:latin typeface="Lato" panose="020F0502020204030203" pitchFamily="34" charset="0"/>
            </a:endParaRPr>
          </a:p>
          <a:p>
            <a:pPr algn="l">
              <a:buNone/>
            </a:pPr>
            <a:r>
              <a:rPr lang="en-US" sz="2400" b="0" i="0" dirty="0">
                <a:solidFill>
                  <a:schemeClr val="bg1"/>
                </a:solidFill>
                <a:effectLst/>
                <a:latin typeface="Lato" panose="020F0502020204030203" pitchFamily="34" charset="0"/>
              </a:rPr>
              <a:t>HB 1828 Health insurance; cost sharing for breast examinations.</a:t>
            </a:r>
          </a:p>
          <a:p>
            <a:pPr algn="l">
              <a:buNone/>
            </a:pPr>
            <a:r>
              <a:rPr lang="en-US" sz="2400" b="0" i="0" dirty="0">
                <a:solidFill>
                  <a:schemeClr val="bg1"/>
                </a:solidFill>
                <a:effectLst/>
                <a:latin typeface="Lato" panose="020F0502020204030203" pitchFamily="34" charset="0"/>
              </a:rPr>
              <a:t>Status: </a:t>
            </a:r>
            <a:r>
              <a:rPr lang="en-US" sz="2400" dirty="0">
                <a:solidFill>
                  <a:schemeClr val="bg1"/>
                </a:solidFill>
                <a:latin typeface="Lato" panose="020F0502020204030203" pitchFamily="34" charset="0"/>
              </a:rPr>
              <a:t>Signed by Governor  </a:t>
            </a:r>
            <a:r>
              <a:rPr lang="en-US" sz="2400" b="0" i="0" dirty="0">
                <a:solidFill>
                  <a:schemeClr val="bg1"/>
                </a:solidFill>
                <a:effectLst/>
                <a:latin typeface="Lato" panose="020F0502020204030203" pitchFamily="34" charset="0"/>
              </a:rPr>
              <a:t> Introduced by: Shelly A. Simonds</a:t>
            </a:r>
          </a:p>
          <a:p>
            <a:pPr algn="l">
              <a:buNone/>
            </a:pPr>
            <a:endParaRPr lang="en-US" sz="2400" dirty="0">
              <a:solidFill>
                <a:schemeClr val="bg1"/>
              </a:solidFill>
              <a:latin typeface="Lato" panose="020F0502020204030203" pitchFamily="34" charset="0"/>
            </a:endParaRPr>
          </a:p>
          <a:p>
            <a:pPr algn="l">
              <a:buNone/>
            </a:pPr>
            <a:r>
              <a:rPr lang="en-US" sz="2400" b="0" i="0" dirty="0">
                <a:solidFill>
                  <a:schemeClr val="bg1"/>
                </a:solidFill>
                <a:effectLst/>
                <a:latin typeface="Lato" panose="020F0502020204030203" pitchFamily="34" charset="0"/>
              </a:rPr>
              <a:t>HB 2371 Health insurance; coverage for contraceptive drugs and devices. Status: </a:t>
            </a:r>
            <a:r>
              <a:rPr lang="en-US" sz="2400" b="0" i="0" u="sng" dirty="0">
                <a:solidFill>
                  <a:schemeClr val="bg1"/>
                </a:solidFill>
                <a:effectLst/>
                <a:latin typeface="Lato" panose="020F0502020204030203" pitchFamily="34" charset="0"/>
              </a:rPr>
              <a:t>Awaiting Governor's Action  </a:t>
            </a:r>
            <a:r>
              <a:rPr lang="en-US" sz="2400" b="0" i="0" dirty="0">
                <a:solidFill>
                  <a:schemeClr val="bg1"/>
                </a:solidFill>
                <a:effectLst/>
                <a:latin typeface="Lato" panose="020F0502020204030203" pitchFamily="34" charset="0"/>
              </a:rPr>
              <a:t>Introduced by: Candi Mundon King</a:t>
            </a:r>
          </a:p>
        </p:txBody>
      </p:sp>
    </p:spTree>
    <p:extLst>
      <p:ext uri="{BB962C8B-B14F-4D97-AF65-F5344CB8AC3E}">
        <p14:creationId xmlns:p14="http://schemas.microsoft.com/office/powerpoint/2010/main" val="279113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0B0CB-3226-C08F-8745-CF088C32B9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762B5D-93F6-E910-CE64-F621943AF52E}"/>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5ECA53D9-23BE-25A8-59EA-D2C118F09437}"/>
              </a:ext>
            </a:extLst>
          </p:cNvPr>
          <p:cNvSpPr>
            <a:spLocks noGrp="1"/>
          </p:cNvSpPr>
          <p:nvPr>
            <p:ph type="sldNum" sz="quarter" idx="12"/>
          </p:nvPr>
        </p:nvSpPr>
        <p:spPr/>
        <p:txBody>
          <a:bodyPr/>
          <a:lstStyle/>
          <a:p>
            <a:fld id="{C263D6C4-4840-40CC-AC84-17E24B3B7BDE}" type="slidenum">
              <a:rPr lang="en-US" smtClean="0"/>
              <a:pPr/>
              <a:t>15</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711C4BDE-E19C-6E06-D0B0-F90B3F27FDF0}"/>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F083941F-C6CD-EBC9-6E07-42D69A2CC0E5}"/>
              </a:ext>
            </a:extLst>
          </p:cNvPr>
          <p:cNvSpPr txBox="1"/>
          <p:nvPr/>
        </p:nvSpPr>
        <p:spPr>
          <a:xfrm>
            <a:off x="707996" y="3204319"/>
            <a:ext cx="10544204" cy="3416320"/>
          </a:xfrm>
          <a:prstGeom prst="rect">
            <a:avLst/>
          </a:prstGeom>
          <a:noFill/>
        </p:spPr>
        <p:txBody>
          <a:bodyPr wrap="square">
            <a:spAutoFit/>
          </a:bodyPr>
          <a:lstStyle/>
          <a:p>
            <a:pPr algn="l">
              <a:buNone/>
            </a:pPr>
            <a:r>
              <a:rPr lang="en-US" sz="2400" b="0" i="0" dirty="0">
                <a:solidFill>
                  <a:schemeClr val="bg1"/>
                </a:solidFill>
                <a:effectLst/>
                <a:latin typeface="Lato" panose="020F0502020204030203" pitchFamily="34" charset="0"/>
              </a:rPr>
              <a:t>HB 1641 State plan for medical assistance services and health insurance; pediatric autoimmune neuropsychiatric disorders associated with streptococcal infections and pediatric acute-onset neuropsychiatric syndrome.  Status: </a:t>
            </a:r>
            <a:r>
              <a:rPr lang="en-US" sz="2400" dirty="0">
                <a:solidFill>
                  <a:schemeClr val="bg1"/>
                </a:solidFill>
                <a:latin typeface="Lato" panose="020F0502020204030203" pitchFamily="34" charset="0"/>
              </a:rPr>
              <a:t> Signed by Governor</a:t>
            </a:r>
            <a:endParaRPr lang="en-US" sz="2400" b="0" i="0" dirty="0">
              <a:solidFill>
                <a:schemeClr val="bg1"/>
              </a:solidFill>
              <a:effectLst/>
              <a:latin typeface="Lato" panose="020F0502020204030203" pitchFamily="34" charset="0"/>
            </a:endParaRPr>
          </a:p>
          <a:p>
            <a:pPr algn="l">
              <a:buNone/>
            </a:pPr>
            <a:r>
              <a:rPr lang="en-US" sz="2400" b="0" i="0" dirty="0">
                <a:solidFill>
                  <a:schemeClr val="bg1"/>
                </a:solidFill>
                <a:effectLst/>
                <a:latin typeface="Lato" panose="020F0502020204030203" pitchFamily="34" charset="0"/>
              </a:rPr>
              <a:t>Introduced by: Patrick A. Hope </a:t>
            </a:r>
          </a:p>
          <a:p>
            <a:pPr algn="l">
              <a:buNone/>
            </a:pPr>
            <a:endParaRPr lang="en-US" sz="2400" dirty="0">
              <a:solidFill>
                <a:schemeClr val="bg1"/>
              </a:solidFill>
              <a:latin typeface="Lato" panose="020F0502020204030203" pitchFamily="34" charset="0"/>
            </a:endParaRPr>
          </a:p>
          <a:p>
            <a:pPr algn="l">
              <a:buNone/>
            </a:pPr>
            <a:r>
              <a:rPr lang="en-US" sz="2400" b="0" i="0" dirty="0">
                <a:solidFill>
                  <a:schemeClr val="bg1"/>
                </a:solidFill>
                <a:effectLst/>
                <a:latin typeface="Lato" panose="020F0502020204030203" pitchFamily="34" charset="0"/>
              </a:rPr>
              <a:t>HB1639Health insurance; tobacco surcharge, removes sunset.</a:t>
            </a:r>
          </a:p>
          <a:p>
            <a:pPr algn="l">
              <a:buNone/>
            </a:pPr>
            <a:r>
              <a:rPr lang="en-US" sz="2400" b="0" i="0" dirty="0">
                <a:solidFill>
                  <a:schemeClr val="bg1"/>
                </a:solidFill>
                <a:effectLst/>
                <a:latin typeface="Lato" panose="020F0502020204030203" pitchFamily="34" charset="0"/>
              </a:rPr>
              <a:t>Status: </a:t>
            </a:r>
            <a:r>
              <a:rPr lang="en-US" sz="2400" dirty="0">
                <a:solidFill>
                  <a:srgbClr val="FF0000"/>
                </a:solidFill>
                <a:latin typeface="Lato" panose="020F0502020204030203" pitchFamily="34" charset="0"/>
              </a:rPr>
              <a:t>VETOED</a:t>
            </a:r>
            <a:r>
              <a:rPr lang="en-US" sz="2400" b="0" i="0" dirty="0">
                <a:solidFill>
                  <a:schemeClr val="bg1"/>
                </a:solidFill>
                <a:effectLst/>
                <a:latin typeface="Lato" panose="020F0502020204030203" pitchFamily="34" charset="0"/>
              </a:rPr>
              <a:t> </a:t>
            </a:r>
          </a:p>
          <a:p>
            <a:pPr algn="l">
              <a:buNone/>
            </a:pPr>
            <a:r>
              <a:rPr lang="en-US" sz="2400" b="0" i="0" dirty="0">
                <a:solidFill>
                  <a:schemeClr val="bg1"/>
                </a:solidFill>
                <a:effectLst/>
                <a:latin typeface="Lato" panose="020F0502020204030203" pitchFamily="34" charset="0"/>
              </a:rPr>
              <a:t>Introduced by: Patrick A. Hope</a:t>
            </a:r>
          </a:p>
        </p:txBody>
      </p:sp>
    </p:spTree>
    <p:extLst>
      <p:ext uri="{BB962C8B-B14F-4D97-AF65-F5344CB8AC3E}">
        <p14:creationId xmlns:p14="http://schemas.microsoft.com/office/powerpoint/2010/main" val="231632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A2912-9FFA-4B43-164D-214966251D2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44063C-93F3-E171-9F27-9E203826E942}"/>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8302E86A-066B-7CEB-8BF8-86AC9D8EB42B}"/>
              </a:ext>
            </a:extLst>
          </p:cNvPr>
          <p:cNvSpPr>
            <a:spLocks noGrp="1"/>
          </p:cNvSpPr>
          <p:nvPr>
            <p:ph type="sldNum" sz="quarter" idx="12"/>
          </p:nvPr>
        </p:nvSpPr>
        <p:spPr/>
        <p:txBody>
          <a:bodyPr/>
          <a:lstStyle/>
          <a:p>
            <a:fld id="{C263D6C4-4840-40CC-AC84-17E24B3B7BDE}" type="slidenum">
              <a:rPr lang="en-US" smtClean="0"/>
              <a:pPr/>
              <a:t>16</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F4B29DF3-2D6D-4B8C-18BF-3893DB9CAEDF}"/>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564A83FE-92E4-CA48-D6A1-89EAC84B377D}"/>
              </a:ext>
            </a:extLst>
          </p:cNvPr>
          <p:cNvSpPr txBox="1"/>
          <p:nvPr/>
        </p:nvSpPr>
        <p:spPr>
          <a:xfrm>
            <a:off x="408451" y="3330443"/>
            <a:ext cx="10544204" cy="3108543"/>
          </a:xfrm>
          <a:prstGeom prst="rect">
            <a:avLst/>
          </a:prstGeom>
          <a:noFill/>
        </p:spPr>
        <p:txBody>
          <a:bodyPr wrap="square">
            <a:spAutoFit/>
          </a:bodyPr>
          <a:lstStyle/>
          <a:p>
            <a:pPr algn="l">
              <a:buNone/>
            </a:pPr>
            <a:r>
              <a:rPr lang="en-US" sz="2800" b="0" i="0" dirty="0">
                <a:solidFill>
                  <a:schemeClr val="bg1"/>
                </a:solidFill>
                <a:effectLst/>
                <a:latin typeface="Lato" panose="020F0502020204030203" pitchFamily="34" charset="0"/>
              </a:rPr>
              <a:t>HB 2372 Health Care, Joint Commission on; duty to study proposed health insurance mandates. Status: </a:t>
            </a:r>
            <a:r>
              <a:rPr lang="en-US" sz="2800" dirty="0">
                <a:solidFill>
                  <a:schemeClr val="bg1"/>
                </a:solidFill>
                <a:latin typeface="Lato" panose="020F0502020204030203" pitchFamily="34" charset="0"/>
              </a:rPr>
              <a:t>Signed by Governor</a:t>
            </a:r>
            <a:r>
              <a:rPr lang="en-US" sz="2800" b="0" i="0" dirty="0">
                <a:solidFill>
                  <a:schemeClr val="bg1"/>
                </a:solidFill>
                <a:effectLst/>
                <a:latin typeface="Lato" panose="020F0502020204030203" pitchFamily="34" charset="0"/>
              </a:rPr>
              <a:t>  Introduced by: Mark D. Sickles </a:t>
            </a:r>
          </a:p>
          <a:p>
            <a:pPr algn="l">
              <a:buNone/>
            </a:pPr>
            <a:endParaRPr lang="en-US" sz="2800" dirty="0">
              <a:solidFill>
                <a:schemeClr val="bg1"/>
              </a:solidFill>
              <a:latin typeface="Lato" panose="020F0502020204030203" pitchFamily="34" charset="0"/>
            </a:endParaRPr>
          </a:p>
          <a:p>
            <a:pPr algn="l">
              <a:buNone/>
            </a:pPr>
            <a:r>
              <a:rPr lang="en-US" sz="2800" b="0" i="0" dirty="0">
                <a:solidFill>
                  <a:schemeClr val="bg1"/>
                </a:solidFill>
                <a:effectLst/>
                <a:latin typeface="Lato" panose="020F0502020204030203" pitchFamily="34" charset="0"/>
              </a:rPr>
              <a:t>SB 774 Essential health benefits benchmark plan review; members of stakeholder work group. Status: </a:t>
            </a:r>
            <a:r>
              <a:rPr lang="en-US" sz="2800" dirty="0">
                <a:solidFill>
                  <a:schemeClr val="bg1"/>
                </a:solidFill>
                <a:latin typeface="Lato" panose="020F0502020204030203" pitchFamily="34" charset="0"/>
              </a:rPr>
              <a:t>Signed by Governor</a:t>
            </a:r>
            <a:endParaRPr lang="en-US" sz="2800" b="0" i="0" dirty="0">
              <a:solidFill>
                <a:schemeClr val="bg1"/>
              </a:solidFill>
              <a:effectLst/>
              <a:latin typeface="Lato" panose="020F0502020204030203" pitchFamily="34" charset="0"/>
            </a:endParaRPr>
          </a:p>
          <a:p>
            <a:pPr algn="l">
              <a:buNone/>
            </a:pPr>
            <a:r>
              <a:rPr lang="en-US" sz="2800" b="0" i="0" dirty="0">
                <a:solidFill>
                  <a:schemeClr val="bg1"/>
                </a:solidFill>
                <a:effectLst/>
                <a:latin typeface="Lato" panose="020F0502020204030203" pitchFamily="34" charset="0"/>
              </a:rPr>
              <a:t>Introduced by: Scott A. </a:t>
            </a:r>
            <a:r>
              <a:rPr lang="en-US" sz="2800" b="0" i="0" dirty="0" err="1">
                <a:solidFill>
                  <a:schemeClr val="bg1"/>
                </a:solidFill>
                <a:effectLst/>
                <a:latin typeface="Lato" panose="020F0502020204030203" pitchFamily="34" charset="0"/>
              </a:rPr>
              <a:t>Surovell</a:t>
            </a:r>
            <a:endParaRPr lang="en-US" sz="2800" b="0" i="0" dirty="0">
              <a:solidFill>
                <a:schemeClr val="bg1"/>
              </a:solidFill>
              <a:effectLst/>
              <a:latin typeface="Lato" panose="020F0502020204030203" pitchFamily="34" charset="0"/>
            </a:endParaRPr>
          </a:p>
        </p:txBody>
      </p:sp>
    </p:spTree>
    <p:extLst>
      <p:ext uri="{BB962C8B-B14F-4D97-AF65-F5344CB8AC3E}">
        <p14:creationId xmlns:p14="http://schemas.microsoft.com/office/powerpoint/2010/main" val="64645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1C50-6F4D-E8E6-1F03-676CF837271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4F2EF04-B73F-382D-D850-D10311A40928}"/>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E7C04B72-8178-0F65-CD63-89545F1706E1}"/>
              </a:ext>
            </a:extLst>
          </p:cNvPr>
          <p:cNvSpPr>
            <a:spLocks noGrp="1"/>
          </p:cNvSpPr>
          <p:nvPr>
            <p:ph type="sldNum" sz="quarter" idx="12"/>
          </p:nvPr>
        </p:nvSpPr>
        <p:spPr/>
        <p:txBody>
          <a:bodyPr/>
          <a:lstStyle/>
          <a:p>
            <a:fld id="{C263D6C4-4840-40CC-AC84-17E24B3B7BDE}" type="slidenum">
              <a:rPr lang="en-US" smtClean="0"/>
              <a:pPr/>
              <a:t>17</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8C05AEAD-E9D5-3A2B-AD30-A95F85AC5B39}"/>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75B3A1D6-F4F0-D460-5F8D-BCCA0AB0A9EE}"/>
              </a:ext>
            </a:extLst>
          </p:cNvPr>
          <p:cNvSpPr txBox="1"/>
          <p:nvPr/>
        </p:nvSpPr>
        <p:spPr>
          <a:xfrm>
            <a:off x="533400" y="3140770"/>
            <a:ext cx="5110655" cy="2677656"/>
          </a:xfrm>
          <a:prstGeom prst="rect">
            <a:avLst/>
          </a:prstGeom>
          <a:noFill/>
        </p:spPr>
        <p:txBody>
          <a:bodyPr wrap="square">
            <a:spAutoFit/>
          </a:bodyPr>
          <a:lstStyle/>
          <a:p>
            <a:pPr algn="l">
              <a:buNone/>
            </a:pPr>
            <a:r>
              <a:rPr lang="en-US" sz="2800" b="0" i="0" dirty="0">
                <a:solidFill>
                  <a:schemeClr val="bg1"/>
                </a:solidFill>
                <a:effectLst/>
                <a:latin typeface="Lato" panose="020F0502020204030203" pitchFamily="34" charset="0"/>
              </a:rPr>
              <a:t>Safety:</a:t>
            </a:r>
          </a:p>
          <a:p>
            <a:pPr algn="l">
              <a:buNone/>
            </a:pPr>
            <a:r>
              <a:rPr lang="en-US" sz="2800" dirty="0">
                <a:solidFill>
                  <a:schemeClr val="bg1"/>
                </a:solidFill>
                <a:latin typeface="Lato" panose="020F0502020204030203" pitchFamily="34" charset="0"/>
              </a:rPr>
              <a:t>H</a:t>
            </a:r>
            <a:r>
              <a:rPr lang="en-US" sz="2800" b="0" i="0" dirty="0">
                <a:solidFill>
                  <a:schemeClr val="bg1"/>
                </a:solidFill>
                <a:effectLst/>
                <a:latin typeface="Lato" panose="020F0502020204030203" pitchFamily="34" charset="0"/>
              </a:rPr>
              <a:t>B 2475 Motor vehicles; use of safety belt systems. Status: </a:t>
            </a:r>
            <a:r>
              <a:rPr lang="en-US" sz="2800" dirty="0">
                <a:solidFill>
                  <a:schemeClr val="bg1"/>
                </a:solidFill>
                <a:latin typeface="Lato" panose="020F0502020204030203" pitchFamily="34" charset="0"/>
              </a:rPr>
              <a:t>Signed by Governor  </a:t>
            </a:r>
            <a:r>
              <a:rPr lang="en-US" sz="2800" b="0" i="0" dirty="0">
                <a:solidFill>
                  <a:schemeClr val="bg1"/>
                </a:solidFill>
                <a:effectLst/>
                <a:latin typeface="Lato" panose="020F0502020204030203" pitchFamily="34" charset="0"/>
              </a:rPr>
              <a:t> Introduced by: Karen Keys-Gamarra</a:t>
            </a:r>
          </a:p>
        </p:txBody>
      </p:sp>
      <p:pic>
        <p:nvPicPr>
          <p:cNvPr id="6" name="Picture 5">
            <a:extLst>
              <a:ext uri="{FF2B5EF4-FFF2-40B4-BE49-F238E27FC236}">
                <a16:creationId xmlns:a16="http://schemas.microsoft.com/office/drawing/2014/main" id="{7A11ADD2-D9D8-A7E9-7A4A-77F96EFDB60B}"/>
              </a:ext>
            </a:extLst>
          </p:cNvPr>
          <p:cNvPicPr>
            <a:picLocks noChangeAspect="1"/>
          </p:cNvPicPr>
          <p:nvPr/>
        </p:nvPicPr>
        <p:blipFill>
          <a:blip r:embed="rId4"/>
          <a:stretch>
            <a:fillRect/>
          </a:stretch>
        </p:blipFill>
        <p:spPr>
          <a:xfrm>
            <a:off x="5937448" y="2640725"/>
            <a:ext cx="5464962" cy="3049448"/>
          </a:xfrm>
          <a:prstGeom prst="rect">
            <a:avLst/>
          </a:prstGeom>
        </p:spPr>
      </p:pic>
    </p:spTree>
    <p:extLst>
      <p:ext uri="{BB962C8B-B14F-4D97-AF65-F5344CB8AC3E}">
        <p14:creationId xmlns:p14="http://schemas.microsoft.com/office/powerpoint/2010/main" val="288631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C2E4C-D4C7-E11F-C0A5-B0AC2FC3A5A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45E539-2CC9-9EE3-D8A6-07C51B6EEAF7}"/>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D1CD48F4-7336-048C-1A3F-1D1043A6E3FE}"/>
              </a:ext>
            </a:extLst>
          </p:cNvPr>
          <p:cNvSpPr>
            <a:spLocks noGrp="1"/>
          </p:cNvSpPr>
          <p:nvPr>
            <p:ph type="sldNum" sz="quarter" idx="12"/>
          </p:nvPr>
        </p:nvSpPr>
        <p:spPr/>
        <p:txBody>
          <a:bodyPr/>
          <a:lstStyle/>
          <a:p>
            <a:fld id="{C263D6C4-4840-40CC-AC84-17E24B3B7BDE}" type="slidenum">
              <a:rPr lang="en-US" smtClean="0"/>
              <a:pPr/>
              <a:t>18</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89D96A2C-DFFD-7327-C95A-FD4CA902EC63}"/>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091FFFA1-2B25-4B73-D58F-D8D78728ADA6}"/>
              </a:ext>
            </a:extLst>
          </p:cNvPr>
          <p:cNvSpPr txBox="1"/>
          <p:nvPr/>
        </p:nvSpPr>
        <p:spPr>
          <a:xfrm>
            <a:off x="707996" y="3204319"/>
            <a:ext cx="10544204" cy="3539430"/>
          </a:xfrm>
          <a:prstGeom prst="rect">
            <a:avLst/>
          </a:prstGeom>
          <a:noFill/>
        </p:spPr>
        <p:txBody>
          <a:bodyPr wrap="square">
            <a:spAutoFit/>
          </a:bodyPr>
          <a:lstStyle/>
          <a:p>
            <a:pPr algn="l">
              <a:buNone/>
            </a:pPr>
            <a:r>
              <a:rPr lang="en-US" sz="2800" b="0" i="0" dirty="0">
                <a:solidFill>
                  <a:schemeClr val="bg1"/>
                </a:solidFill>
                <a:effectLst/>
                <a:latin typeface="Lato" panose="020F0502020204030203" pitchFamily="34" charset="0"/>
              </a:rPr>
              <a:t>Property/Casualty Legislation:</a:t>
            </a:r>
          </a:p>
          <a:p>
            <a:pPr algn="l">
              <a:buNone/>
            </a:pPr>
            <a:endParaRPr lang="en-US" sz="2800" dirty="0">
              <a:solidFill>
                <a:schemeClr val="bg1"/>
              </a:solidFill>
              <a:latin typeface="Lato" panose="020F0502020204030203" pitchFamily="34" charset="0"/>
            </a:endParaRPr>
          </a:p>
          <a:p>
            <a:pPr algn="l">
              <a:buNone/>
            </a:pPr>
            <a:r>
              <a:rPr lang="en-US" sz="2800" b="0" i="0" dirty="0">
                <a:solidFill>
                  <a:schemeClr val="bg1"/>
                </a:solidFill>
                <a:effectLst/>
                <a:latin typeface="Lato" panose="020F0502020204030203" pitchFamily="34" charset="0"/>
              </a:rPr>
              <a:t>SB 904 Medical malpractice; limitation on recovery; certain actions.  Status: </a:t>
            </a:r>
            <a:r>
              <a:rPr lang="en-US" sz="2800" b="0" i="0" dirty="0">
                <a:solidFill>
                  <a:srgbClr val="FF0000"/>
                </a:solidFill>
                <a:effectLst/>
                <a:latin typeface="Lato" panose="020F0502020204030203" pitchFamily="34" charset="0"/>
              </a:rPr>
              <a:t>Failed</a:t>
            </a:r>
            <a:r>
              <a:rPr lang="en-US" sz="2800" b="0" i="0" dirty="0">
                <a:solidFill>
                  <a:schemeClr val="bg1"/>
                </a:solidFill>
                <a:effectLst/>
                <a:latin typeface="Lato" panose="020F0502020204030203" pitchFamily="34" charset="0"/>
              </a:rPr>
              <a:t>  Introduced by: William M. Stanley, Jr.</a:t>
            </a:r>
          </a:p>
          <a:p>
            <a:pPr algn="l">
              <a:buNone/>
            </a:pPr>
            <a:endParaRPr lang="en-US" sz="2800" dirty="0">
              <a:solidFill>
                <a:schemeClr val="bg1"/>
              </a:solidFill>
              <a:latin typeface="Lato" panose="020F0502020204030203" pitchFamily="34" charset="0"/>
            </a:endParaRPr>
          </a:p>
          <a:p>
            <a:pPr algn="l">
              <a:buNone/>
            </a:pPr>
            <a:r>
              <a:rPr lang="en-US" sz="2800" b="0" i="0" dirty="0">
                <a:solidFill>
                  <a:schemeClr val="bg1"/>
                </a:solidFill>
                <a:effectLst/>
                <a:latin typeface="Lato" panose="020F0502020204030203" pitchFamily="34" charset="0"/>
              </a:rPr>
              <a:t>HB2069Insurance; additional purposes for Fire Programs Fund Aid to Localities Grant Program established.  Status: </a:t>
            </a:r>
            <a:r>
              <a:rPr lang="en-US" sz="2800" b="0" i="0" dirty="0">
                <a:solidFill>
                  <a:srgbClr val="FF0000"/>
                </a:solidFill>
                <a:effectLst/>
                <a:latin typeface="Lato" panose="020F0502020204030203" pitchFamily="34" charset="0"/>
              </a:rPr>
              <a:t>Failed</a:t>
            </a:r>
          </a:p>
          <a:p>
            <a:pPr algn="l">
              <a:buNone/>
            </a:pPr>
            <a:r>
              <a:rPr lang="en-US" sz="2800" b="0" i="0" dirty="0">
                <a:solidFill>
                  <a:schemeClr val="bg1"/>
                </a:solidFill>
                <a:effectLst/>
                <a:latin typeface="Lato" panose="020F0502020204030203" pitchFamily="34" charset="0"/>
              </a:rPr>
              <a:t>Introduced by: Thomas A. Garrett, Jr. </a:t>
            </a:r>
          </a:p>
        </p:txBody>
      </p:sp>
      <p:sp>
        <p:nvSpPr>
          <p:cNvPr id="5" name="Rectangle 4">
            <a:extLst>
              <a:ext uri="{FF2B5EF4-FFF2-40B4-BE49-F238E27FC236}">
                <a16:creationId xmlns:a16="http://schemas.microsoft.com/office/drawing/2014/main" id="{E733F142-476D-BB6A-E9E9-D099681FBA2D}"/>
              </a:ext>
            </a:extLst>
          </p:cNvPr>
          <p:cNvSpPr/>
          <p:nvPr/>
        </p:nvSpPr>
        <p:spPr>
          <a:xfrm rot="20377095">
            <a:off x="8067267" y="2742653"/>
            <a:ext cx="233910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VIDEO</a:t>
            </a:r>
          </a:p>
        </p:txBody>
      </p:sp>
    </p:spTree>
    <p:extLst>
      <p:ext uri="{BB962C8B-B14F-4D97-AF65-F5344CB8AC3E}">
        <p14:creationId xmlns:p14="http://schemas.microsoft.com/office/powerpoint/2010/main" val="120521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579F6-9C94-A2DA-48F4-C459228540C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6B391C-155C-D1CB-F840-A9CF1680E4A0}"/>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64270331-5768-A5A3-47F2-A66770CEA759}"/>
              </a:ext>
            </a:extLst>
          </p:cNvPr>
          <p:cNvSpPr>
            <a:spLocks noGrp="1"/>
          </p:cNvSpPr>
          <p:nvPr>
            <p:ph type="sldNum" sz="quarter" idx="12"/>
          </p:nvPr>
        </p:nvSpPr>
        <p:spPr/>
        <p:txBody>
          <a:bodyPr/>
          <a:lstStyle/>
          <a:p>
            <a:fld id="{C263D6C4-4840-40CC-AC84-17E24B3B7BDE}" type="slidenum">
              <a:rPr lang="en-US" smtClean="0"/>
              <a:pPr/>
              <a:t>19</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327CE5D8-9CDA-7DD7-D6D1-1C8EDC4C0057}"/>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77FC3830-4C4C-653B-763F-558518B35322}"/>
              </a:ext>
            </a:extLst>
          </p:cNvPr>
          <p:cNvSpPr txBox="1"/>
          <p:nvPr/>
        </p:nvSpPr>
        <p:spPr>
          <a:xfrm>
            <a:off x="707996" y="3204319"/>
            <a:ext cx="10544204" cy="2677656"/>
          </a:xfrm>
          <a:prstGeom prst="rect">
            <a:avLst/>
          </a:prstGeom>
          <a:noFill/>
        </p:spPr>
        <p:txBody>
          <a:bodyPr wrap="square">
            <a:spAutoFit/>
          </a:bodyPr>
          <a:lstStyle/>
          <a:p>
            <a:pPr algn="l">
              <a:buNone/>
            </a:pPr>
            <a:r>
              <a:rPr lang="en-US" sz="2800" b="0" i="0" dirty="0">
                <a:solidFill>
                  <a:schemeClr val="bg1"/>
                </a:solidFill>
                <a:effectLst/>
                <a:latin typeface="Lato" panose="020F0502020204030203" pitchFamily="34" charset="0"/>
              </a:rPr>
              <a:t>SB 1159 Motor vehicle insurance; underinsured motorist coverage, revises language of required notice.  Status: </a:t>
            </a:r>
            <a:r>
              <a:rPr lang="en-US" sz="2800" dirty="0">
                <a:solidFill>
                  <a:schemeClr val="bg1"/>
                </a:solidFill>
                <a:latin typeface="Lato" panose="020F0502020204030203" pitchFamily="34" charset="0"/>
              </a:rPr>
              <a:t>Signed by Governor</a:t>
            </a:r>
            <a:r>
              <a:rPr lang="en-US" sz="2800" b="0" i="0" dirty="0">
                <a:solidFill>
                  <a:schemeClr val="bg1"/>
                </a:solidFill>
                <a:effectLst/>
                <a:latin typeface="Lato" panose="020F0502020204030203" pitchFamily="34" charset="0"/>
              </a:rPr>
              <a:t>   Introduced by: Mark D. Obenshain</a:t>
            </a:r>
          </a:p>
          <a:p>
            <a:pPr algn="l">
              <a:buNone/>
            </a:pPr>
            <a:endParaRPr lang="en-US" sz="2800" dirty="0">
              <a:solidFill>
                <a:schemeClr val="bg1"/>
              </a:solidFill>
              <a:latin typeface="Lato" panose="020F0502020204030203" pitchFamily="34" charset="0"/>
            </a:endParaRPr>
          </a:p>
          <a:p>
            <a:pPr algn="l">
              <a:buNone/>
            </a:pPr>
            <a:r>
              <a:rPr lang="en-US" sz="2800" b="0" i="0" dirty="0">
                <a:solidFill>
                  <a:schemeClr val="bg1"/>
                </a:solidFill>
                <a:effectLst/>
                <a:latin typeface="Lato" panose="020F0502020204030203" pitchFamily="34" charset="0"/>
              </a:rPr>
              <a:t>HB1682Surplus lines broker taxes; certain insurance policies.</a:t>
            </a:r>
          </a:p>
          <a:p>
            <a:pPr algn="l">
              <a:buNone/>
            </a:pPr>
            <a:r>
              <a:rPr lang="en-US" sz="2800" b="0" i="0" dirty="0">
                <a:solidFill>
                  <a:schemeClr val="bg1"/>
                </a:solidFill>
                <a:effectLst/>
                <a:latin typeface="Lato" panose="020F0502020204030203" pitchFamily="34" charset="0"/>
              </a:rPr>
              <a:t>Status:  Signed by Governor  Introduced by: Laura Jane Cohen </a:t>
            </a:r>
          </a:p>
        </p:txBody>
      </p:sp>
    </p:spTree>
    <p:extLst>
      <p:ext uri="{BB962C8B-B14F-4D97-AF65-F5344CB8AC3E}">
        <p14:creationId xmlns:p14="http://schemas.microsoft.com/office/powerpoint/2010/main" val="251893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2</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314DEB89-E20B-9A98-0AF8-12454E2B8E94}"/>
              </a:ext>
            </a:extLst>
          </p:cNvPr>
          <p:cNvPicPr>
            <a:picLocks noChangeAspect="1"/>
          </p:cNvPicPr>
          <p:nvPr/>
        </p:nvPicPr>
        <p:blipFill>
          <a:blip r:embed="rId3"/>
          <a:stretch>
            <a:fillRect/>
          </a:stretch>
        </p:blipFill>
        <p:spPr>
          <a:xfrm>
            <a:off x="661729" y="471435"/>
            <a:ext cx="3171717" cy="2378788"/>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5E36AEDB-C303-3437-827F-2C9AC96F503D}"/>
              </a:ext>
            </a:extLst>
          </p:cNvPr>
          <p:cNvPicPr>
            <a:picLocks noChangeAspect="1"/>
          </p:cNvPicPr>
          <p:nvPr/>
        </p:nvPicPr>
        <p:blipFill rotWithShape="1">
          <a:blip r:embed="rId4"/>
          <a:srcRect l="14231" t="33251" r="17436" b="17556"/>
          <a:stretch/>
        </p:blipFill>
        <p:spPr bwMode="auto">
          <a:xfrm>
            <a:off x="1056291" y="3080536"/>
            <a:ext cx="9435662" cy="3414857"/>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3582BB0F-026D-168E-074D-392E87CC9F77}"/>
              </a:ext>
            </a:extLst>
          </p:cNvPr>
          <p:cNvSpPr txBox="1"/>
          <p:nvPr/>
        </p:nvSpPr>
        <p:spPr>
          <a:xfrm>
            <a:off x="5463628" y="1706880"/>
            <a:ext cx="5110480" cy="707886"/>
          </a:xfrm>
          <a:prstGeom prst="rect">
            <a:avLst/>
          </a:prstGeom>
          <a:noFill/>
        </p:spPr>
        <p:txBody>
          <a:bodyPr wrap="square" rtlCol="0">
            <a:spAutoFit/>
          </a:bodyPr>
          <a:lstStyle/>
          <a:p>
            <a:r>
              <a:rPr lang="en-US" sz="4000" dirty="0">
                <a:solidFill>
                  <a:schemeClr val="bg1"/>
                </a:solidFill>
              </a:rPr>
              <a:t>A “Short” Session</a:t>
            </a:r>
          </a:p>
        </p:txBody>
      </p:sp>
      <p:sp>
        <p:nvSpPr>
          <p:cNvPr id="9" name="TextBox 8">
            <a:extLst>
              <a:ext uri="{FF2B5EF4-FFF2-40B4-BE49-F238E27FC236}">
                <a16:creationId xmlns:a16="http://schemas.microsoft.com/office/drawing/2014/main" id="{7CFBE8C7-166C-A93B-B651-004BE70BC0DC}"/>
              </a:ext>
            </a:extLst>
          </p:cNvPr>
          <p:cNvSpPr txBox="1"/>
          <p:nvPr/>
        </p:nvSpPr>
        <p:spPr>
          <a:xfrm>
            <a:off x="10574108" y="6420069"/>
            <a:ext cx="1663263" cy="369332"/>
          </a:xfrm>
          <a:prstGeom prst="rect">
            <a:avLst/>
          </a:prstGeom>
          <a:noFill/>
        </p:spPr>
        <p:txBody>
          <a:bodyPr wrap="square" rtlCol="0">
            <a:spAutoFit/>
          </a:bodyPr>
          <a:lstStyle/>
          <a:p>
            <a:r>
              <a:rPr lang="en-US" dirty="0">
                <a:solidFill>
                  <a:schemeClr val="bg1"/>
                </a:solidFill>
              </a:rPr>
              <a:t>April 9, 2025</a:t>
            </a:r>
          </a:p>
        </p:txBody>
      </p:sp>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10738-2F73-7698-5CA8-C027939009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B3956D5-EEED-BE42-4347-DCDD0C497821}"/>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519B982D-B3A7-5345-ABBD-24E309C26AF1}"/>
              </a:ext>
            </a:extLst>
          </p:cNvPr>
          <p:cNvSpPr>
            <a:spLocks noGrp="1"/>
          </p:cNvSpPr>
          <p:nvPr>
            <p:ph type="sldNum" sz="quarter" idx="12"/>
          </p:nvPr>
        </p:nvSpPr>
        <p:spPr/>
        <p:txBody>
          <a:bodyPr/>
          <a:lstStyle/>
          <a:p>
            <a:fld id="{C263D6C4-4840-40CC-AC84-17E24B3B7BDE}" type="slidenum">
              <a:rPr lang="en-US" smtClean="0"/>
              <a:pPr/>
              <a:t>20</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EEABC238-987A-6FB1-8B42-8F109C2B80D8}"/>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847CB64C-9F93-CA17-C4F0-A6F6F44465EB}"/>
              </a:ext>
            </a:extLst>
          </p:cNvPr>
          <p:cNvSpPr txBox="1"/>
          <p:nvPr/>
        </p:nvSpPr>
        <p:spPr>
          <a:xfrm>
            <a:off x="707996" y="3204319"/>
            <a:ext cx="10544204" cy="2677656"/>
          </a:xfrm>
          <a:prstGeom prst="rect">
            <a:avLst/>
          </a:prstGeom>
          <a:noFill/>
        </p:spPr>
        <p:txBody>
          <a:bodyPr wrap="square">
            <a:spAutoFit/>
          </a:bodyPr>
          <a:lstStyle/>
          <a:p>
            <a:pPr algn="l">
              <a:buNone/>
            </a:pPr>
            <a:r>
              <a:rPr lang="en-US" sz="2800" b="0" i="0" dirty="0">
                <a:solidFill>
                  <a:schemeClr val="bg1"/>
                </a:solidFill>
                <a:effectLst/>
                <a:latin typeface="Lato" panose="020F0502020204030203" pitchFamily="34" charset="0"/>
              </a:rPr>
              <a:t>HB 2000 Dam Safety Act; powers and duties of DCR, rights and requirements of dam owners, civil penalty. Status: </a:t>
            </a:r>
            <a:r>
              <a:rPr lang="en-US" sz="2800" dirty="0">
                <a:solidFill>
                  <a:schemeClr val="bg1"/>
                </a:solidFill>
                <a:latin typeface="Lato" panose="020F0502020204030203" pitchFamily="34" charset="0"/>
              </a:rPr>
              <a:t>Signed by Governor</a:t>
            </a:r>
            <a:r>
              <a:rPr lang="en-US" sz="2800" b="0" i="0" dirty="0">
                <a:solidFill>
                  <a:schemeClr val="bg1"/>
                </a:solidFill>
                <a:effectLst/>
                <a:latin typeface="Lato" panose="020F0502020204030203" pitchFamily="34" charset="0"/>
              </a:rPr>
              <a:t>   Introduced by: Amy J. Laufer </a:t>
            </a:r>
          </a:p>
          <a:p>
            <a:pPr algn="l">
              <a:buNone/>
            </a:pPr>
            <a:endParaRPr lang="en-US" sz="2800" b="0" i="0" dirty="0">
              <a:solidFill>
                <a:schemeClr val="bg1"/>
              </a:solidFill>
              <a:effectLst/>
              <a:latin typeface="Lato" panose="020F0502020204030203" pitchFamily="34" charset="0"/>
            </a:endParaRPr>
          </a:p>
          <a:p>
            <a:pPr algn="l">
              <a:buNone/>
            </a:pPr>
            <a:r>
              <a:rPr lang="en-US" sz="2800" b="0" i="0" dirty="0">
                <a:solidFill>
                  <a:schemeClr val="bg1"/>
                </a:solidFill>
                <a:effectLst/>
                <a:latin typeface="Lato" panose="020F0502020204030203" pitchFamily="34" charset="0"/>
              </a:rPr>
              <a:t>HB 1628 Fire insurance; assignment of claims prohibited.</a:t>
            </a:r>
          </a:p>
          <a:p>
            <a:pPr algn="l">
              <a:buNone/>
            </a:pPr>
            <a:r>
              <a:rPr lang="en-US" sz="2800" b="0" i="0" dirty="0">
                <a:solidFill>
                  <a:schemeClr val="bg1"/>
                </a:solidFill>
                <a:effectLst/>
                <a:latin typeface="Lato" panose="020F0502020204030203" pitchFamily="34" charset="0"/>
              </a:rPr>
              <a:t>Status: </a:t>
            </a:r>
            <a:r>
              <a:rPr lang="en-US" sz="2800" dirty="0">
                <a:solidFill>
                  <a:schemeClr val="bg1"/>
                </a:solidFill>
                <a:latin typeface="Lato" panose="020F0502020204030203" pitchFamily="34" charset="0"/>
              </a:rPr>
              <a:t>Signed by Governor  </a:t>
            </a:r>
            <a:r>
              <a:rPr lang="en-US" sz="2800" b="0" i="0" dirty="0">
                <a:solidFill>
                  <a:schemeClr val="bg1"/>
                </a:solidFill>
                <a:effectLst/>
                <a:latin typeface="Lato" panose="020F0502020204030203" pitchFamily="34" charset="0"/>
              </a:rPr>
              <a:t> Introduced by: Karen Keys-Gamarra</a:t>
            </a:r>
          </a:p>
        </p:txBody>
      </p:sp>
    </p:spTree>
    <p:extLst>
      <p:ext uri="{BB962C8B-B14F-4D97-AF65-F5344CB8AC3E}">
        <p14:creationId xmlns:p14="http://schemas.microsoft.com/office/powerpoint/2010/main" val="312586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C268-95EB-8B6B-76CC-3657148A2124}"/>
              </a:ext>
            </a:extLst>
          </p:cNvPr>
          <p:cNvSpPr>
            <a:spLocks noGrp="1"/>
          </p:cNvSpPr>
          <p:nvPr>
            <p:ph type="title"/>
          </p:nvPr>
        </p:nvSpPr>
        <p:spPr>
          <a:xfrm>
            <a:off x="7924800" y="542925"/>
            <a:ext cx="3733800" cy="535531"/>
          </a:xfrm>
        </p:spPr>
        <p:txBody>
          <a:bodyPr/>
          <a:lstStyle/>
          <a:p>
            <a:r>
              <a:rPr lang="en-US" dirty="0"/>
              <a:t>2025 Session</a:t>
            </a:r>
          </a:p>
        </p:txBody>
      </p:sp>
      <p:sp>
        <p:nvSpPr>
          <p:cNvPr id="3" name="Slide Number Placeholder 2">
            <a:extLst>
              <a:ext uri="{FF2B5EF4-FFF2-40B4-BE49-F238E27FC236}">
                <a16:creationId xmlns:a16="http://schemas.microsoft.com/office/drawing/2014/main" id="{D5B51555-12A2-152E-C0AB-2E0367EF300D}"/>
              </a:ext>
            </a:extLst>
          </p:cNvPr>
          <p:cNvSpPr>
            <a:spLocks noGrp="1"/>
          </p:cNvSpPr>
          <p:nvPr>
            <p:ph type="sldNum" sz="quarter" idx="12"/>
          </p:nvPr>
        </p:nvSpPr>
        <p:spPr/>
        <p:txBody>
          <a:bodyPr/>
          <a:lstStyle/>
          <a:p>
            <a:fld id="{C263D6C4-4840-40CC-AC84-17E24B3B7BDE}" type="slidenum">
              <a:rPr lang="en-US" noProof="0" smtClean="0"/>
              <a:pPr/>
              <a:t>21</a:t>
            </a:fld>
            <a:endParaRPr lang="en-US" noProof="0" dirty="0"/>
          </a:p>
        </p:txBody>
      </p:sp>
      <p:pic>
        <p:nvPicPr>
          <p:cNvPr id="4" name="Picture 3" descr="A white building with columns&#10;&#10;Description automatically generated">
            <a:extLst>
              <a:ext uri="{FF2B5EF4-FFF2-40B4-BE49-F238E27FC236}">
                <a16:creationId xmlns:a16="http://schemas.microsoft.com/office/drawing/2014/main" id="{2B65B85E-56E2-1E86-8CBB-E5EDE09AB065}"/>
              </a:ext>
            </a:extLst>
          </p:cNvPr>
          <p:cNvPicPr>
            <a:picLocks noChangeAspect="1"/>
          </p:cNvPicPr>
          <p:nvPr/>
        </p:nvPicPr>
        <p:blipFill>
          <a:blip r:embed="rId2"/>
          <a:stretch>
            <a:fillRect/>
          </a:stretch>
        </p:blipFill>
        <p:spPr>
          <a:xfrm>
            <a:off x="661729" y="471435"/>
            <a:ext cx="3171717" cy="2378788"/>
          </a:xfrm>
          <a:prstGeom prst="rect">
            <a:avLst/>
          </a:prstGeom>
        </p:spPr>
      </p:pic>
      <p:pic>
        <p:nvPicPr>
          <p:cNvPr id="1026" name="Picture 2">
            <a:extLst>
              <a:ext uri="{FF2B5EF4-FFF2-40B4-BE49-F238E27FC236}">
                <a16:creationId xmlns:a16="http://schemas.microsoft.com/office/drawing/2014/main" id="{139ED2DA-F12D-89C0-A077-E8D04BE06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563" y="2063435"/>
            <a:ext cx="4407580" cy="326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B9A60827-BB61-30CD-207B-E5A3B677E1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81" t="2898" r="22619" b="21387"/>
          <a:stretch>
            <a:fillRect/>
          </a:stretch>
        </p:blipFill>
        <p:spPr bwMode="auto">
          <a:xfrm rot="16200000">
            <a:off x="2590800" y="2492829"/>
            <a:ext cx="2743201" cy="461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695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FD261-31EE-DCFE-73E9-21BABC9F9E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580E2A3-0E8B-5328-2FE9-2992A2E5978E}"/>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DB65EC7D-BE48-CB0B-B313-73143AA13DCC}"/>
              </a:ext>
            </a:extLst>
          </p:cNvPr>
          <p:cNvSpPr>
            <a:spLocks noGrp="1"/>
          </p:cNvSpPr>
          <p:nvPr>
            <p:ph type="sldNum" sz="quarter" idx="12"/>
          </p:nvPr>
        </p:nvSpPr>
        <p:spPr/>
        <p:txBody>
          <a:bodyPr/>
          <a:lstStyle/>
          <a:p>
            <a:fld id="{C263D6C4-4840-40CC-AC84-17E24B3B7BDE}" type="slidenum">
              <a:rPr lang="en-US" smtClean="0"/>
              <a:pPr/>
              <a:t>22</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B79F116F-6FA7-D612-6EB7-941F724C40B1}"/>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9068D9F3-2DB2-EE24-BF98-0B3F995A89F3}"/>
              </a:ext>
            </a:extLst>
          </p:cNvPr>
          <p:cNvSpPr txBox="1"/>
          <p:nvPr/>
        </p:nvSpPr>
        <p:spPr>
          <a:xfrm>
            <a:off x="707996" y="3204319"/>
            <a:ext cx="10544204" cy="3108543"/>
          </a:xfrm>
          <a:prstGeom prst="rect">
            <a:avLst/>
          </a:prstGeom>
          <a:noFill/>
        </p:spPr>
        <p:txBody>
          <a:bodyPr wrap="square">
            <a:spAutoFit/>
          </a:bodyPr>
          <a:lstStyle/>
          <a:p>
            <a:pPr algn="l">
              <a:buNone/>
            </a:pPr>
            <a:r>
              <a:rPr lang="en-US" sz="2800" b="0" i="0" dirty="0">
                <a:solidFill>
                  <a:schemeClr val="bg1"/>
                </a:solidFill>
                <a:effectLst/>
                <a:latin typeface="Lato" panose="020F0502020204030203" pitchFamily="34" charset="0"/>
              </a:rPr>
              <a:t>HB 2205 Vehicle owners; proof of financial responsibility in the future.  Status: </a:t>
            </a:r>
            <a:r>
              <a:rPr lang="en-US" sz="2800" dirty="0">
                <a:solidFill>
                  <a:schemeClr val="bg1"/>
                </a:solidFill>
                <a:latin typeface="Lato" panose="020F0502020204030203" pitchFamily="34" charset="0"/>
              </a:rPr>
              <a:t> Signed by Governor  </a:t>
            </a:r>
            <a:r>
              <a:rPr lang="en-US" sz="2800" b="0" i="0" dirty="0">
                <a:solidFill>
                  <a:schemeClr val="bg1"/>
                </a:solidFill>
                <a:effectLst/>
                <a:latin typeface="Lato" panose="020F0502020204030203" pitchFamily="34" charset="0"/>
              </a:rPr>
              <a:t> Introduced by: Terry G. Kilgore</a:t>
            </a:r>
          </a:p>
          <a:p>
            <a:pPr algn="l">
              <a:buNone/>
            </a:pPr>
            <a:endParaRPr lang="en-US" sz="2800" dirty="0">
              <a:solidFill>
                <a:schemeClr val="bg1"/>
              </a:solidFill>
              <a:latin typeface="Lato" panose="020F0502020204030203" pitchFamily="34" charset="0"/>
            </a:endParaRPr>
          </a:p>
          <a:p>
            <a:pPr algn="l">
              <a:buNone/>
            </a:pPr>
            <a:r>
              <a:rPr lang="en-US" sz="2800" b="0" i="0" dirty="0">
                <a:solidFill>
                  <a:schemeClr val="bg1"/>
                </a:solidFill>
                <a:effectLst/>
                <a:latin typeface="Lato" panose="020F0502020204030203" pitchFamily="34" charset="0"/>
              </a:rPr>
              <a:t>SB 1152 Nursing homes and certified nursing facilities; professional liability insurance, proof of coverage.  Status: </a:t>
            </a:r>
            <a:r>
              <a:rPr lang="en-US" sz="2800" dirty="0">
                <a:solidFill>
                  <a:schemeClr val="bg1"/>
                </a:solidFill>
                <a:latin typeface="Lato" panose="020F0502020204030203" pitchFamily="34" charset="0"/>
              </a:rPr>
              <a:t>Signed by Governor</a:t>
            </a:r>
            <a:r>
              <a:rPr lang="en-US" sz="2800" b="0" i="0" dirty="0">
                <a:solidFill>
                  <a:schemeClr val="bg1"/>
                </a:solidFill>
                <a:effectLst/>
                <a:latin typeface="Lato" panose="020F0502020204030203" pitchFamily="34" charset="0"/>
              </a:rPr>
              <a:t>   Introduced by: Mark D. Obenshain</a:t>
            </a:r>
          </a:p>
        </p:txBody>
      </p:sp>
    </p:spTree>
    <p:extLst>
      <p:ext uri="{BB962C8B-B14F-4D97-AF65-F5344CB8AC3E}">
        <p14:creationId xmlns:p14="http://schemas.microsoft.com/office/powerpoint/2010/main" val="371459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833E6-0B97-BCD5-F8CD-84F587BBA4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BB7B1B-9382-C6D2-E955-6DA09A34DD7B}"/>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2EF85F78-B94B-A631-ED6E-A38527FF997B}"/>
              </a:ext>
            </a:extLst>
          </p:cNvPr>
          <p:cNvSpPr>
            <a:spLocks noGrp="1"/>
          </p:cNvSpPr>
          <p:nvPr>
            <p:ph type="sldNum" sz="quarter" idx="12"/>
          </p:nvPr>
        </p:nvSpPr>
        <p:spPr/>
        <p:txBody>
          <a:bodyPr/>
          <a:lstStyle/>
          <a:p>
            <a:fld id="{C263D6C4-4840-40CC-AC84-17E24B3B7BDE}" type="slidenum">
              <a:rPr lang="en-US" smtClean="0"/>
              <a:pPr/>
              <a:t>23</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770A433A-4001-8F82-7A72-DA4F47279859}"/>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477FA7DA-B93E-3922-8115-50ECDA7D7074}"/>
              </a:ext>
            </a:extLst>
          </p:cNvPr>
          <p:cNvSpPr txBox="1"/>
          <p:nvPr/>
        </p:nvSpPr>
        <p:spPr>
          <a:xfrm>
            <a:off x="707996" y="3204319"/>
            <a:ext cx="10544204" cy="3231654"/>
          </a:xfrm>
          <a:prstGeom prst="rect">
            <a:avLst/>
          </a:prstGeom>
          <a:noFill/>
        </p:spPr>
        <p:txBody>
          <a:bodyPr wrap="square">
            <a:spAutoFit/>
          </a:bodyPr>
          <a:lstStyle/>
          <a:p>
            <a:pPr algn="l">
              <a:buNone/>
            </a:pPr>
            <a:r>
              <a:rPr lang="en-US" sz="2800" b="0" i="0" dirty="0">
                <a:solidFill>
                  <a:schemeClr val="bg1"/>
                </a:solidFill>
                <a:effectLst/>
                <a:latin typeface="Lato" panose="020F0502020204030203" pitchFamily="34" charset="0"/>
              </a:rPr>
              <a:t>What do these two bills have in common????</a:t>
            </a:r>
          </a:p>
          <a:p>
            <a:pPr algn="l">
              <a:buNone/>
            </a:pPr>
            <a:endParaRPr lang="en-US" sz="2800" dirty="0">
              <a:solidFill>
                <a:schemeClr val="bg1"/>
              </a:solidFill>
              <a:latin typeface="Lato" panose="020F0502020204030203" pitchFamily="34" charset="0"/>
            </a:endParaRPr>
          </a:p>
          <a:p>
            <a:pPr algn="l">
              <a:buNone/>
            </a:pPr>
            <a:r>
              <a:rPr lang="en-US" sz="2400" b="0" i="0" dirty="0">
                <a:solidFill>
                  <a:schemeClr val="bg1"/>
                </a:solidFill>
                <a:effectLst/>
                <a:latin typeface="Lato" panose="020F0502020204030203" pitchFamily="34" charset="0"/>
              </a:rPr>
              <a:t>SB 1012 Motor vehicle collisions; collection of certain mobile telephone data, collision reports. Status: </a:t>
            </a:r>
            <a:r>
              <a:rPr lang="en-US" sz="2400" b="0" i="0" dirty="0">
                <a:solidFill>
                  <a:srgbClr val="FF0000"/>
                </a:solidFill>
                <a:effectLst/>
                <a:latin typeface="Lato" panose="020F0502020204030203" pitchFamily="34" charset="0"/>
              </a:rPr>
              <a:t>Failed</a:t>
            </a:r>
            <a:r>
              <a:rPr lang="en-US" sz="2400" b="0" i="0" dirty="0">
                <a:solidFill>
                  <a:schemeClr val="bg1"/>
                </a:solidFill>
                <a:effectLst/>
                <a:latin typeface="Lato" panose="020F0502020204030203" pitchFamily="34" charset="0"/>
              </a:rPr>
              <a:t>  Introduced by: Scott A. </a:t>
            </a:r>
            <a:r>
              <a:rPr lang="en-US" sz="2400" b="0" i="0" dirty="0" err="1">
                <a:solidFill>
                  <a:schemeClr val="bg1"/>
                </a:solidFill>
                <a:effectLst/>
                <a:latin typeface="Lato" panose="020F0502020204030203" pitchFamily="34" charset="0"/>
              </a:rPr>
              <a:t>Surovell</a:t>
            </a:r>
            <a:endParaRPr lang="en-US" sz="2400" b="0" i="0" dirty="0">
              <a:solidFill>
                <a:schemeClr val="bg1"/>
              </a:solidFill>
              <a:effectLst/>
              <a:latin typeface="Lato" panose="020F0502020204030203" pitchFamily="34" charset="0"/>
            </a:endParaRPr>
          </a:p>
          <a:p>
            <a:pPr algn="l">
              <a:buNone/>
            </a:pPr>
            <a:endParaRPr lang="en-US" sz="2400" dirty="0">
              <a:solidFill>
                <a:schemeClr val="bg1"/>
              </a:solidFill>
              <a:latin typeface="Lato" panose="020F0502020204030203" pitchFamily="34" charset="0"/>
            </a:endParaRPr>
          </a:p>
          <a:p>
            <a:pPr algn="l">
              <a:buNone/>
            </a:pPr>
            <a:r>
              <a:rPr lang="en-US" sz="2400" dirty="0">
                <a:solidFill>
                  <a:schemeClr val="bg1"/>
                </a:solidFill>
                <a:latin typeface="Lato" panose="020F0502020204030203" pitchFamily="34" charset="0"/>
              </a:rPr>
              <a:t>HB 2256 Motor vehicle accident; increases damage threshold.</a:t>
            </a:r>
          </a:p>
          <a:p>
            <a:pPr algn="l">
              <a:buNone/>
            </a:pPr>
            <a:r>
              <a:rPr lang="en-US" sz="2400" dirty="0">
                <a:solidFill>
                  <a:schemeClr val="bg1"/>
                </a:solidFill>
                <a:latin typeface="Lato" panose="020F0502020204030203" pitchFamily="34" charset="0"/>
              </a:rPr>
              <a:t>Status</a:t>
            </a:r>
            <a:r>
              <a:rPr lang="en-US" sz="2400">
                <a:solidFill>
                  <a:schemeClr val="bg1"/>
                </a:solidFill>
                <a:latin typeface="Lato" panose="020F0502020204030203" pitchFamily="34" charset="0"/>
              </a:rPr>
              <a:t>:   Signed by Governor    </a:t>
            </a:r>
            <a:r>
              <a:rPr lang="en-US" sz="2400" dirty="0">
                <a:solidFill>
                  <a:schemeClr val="bg1"/>
                </a:solidFill>
                <a:latin typeface="Lato" panose="020F0502020204030203" pitchFamily="34" charset="0"/>
              </a:rPr>
              <a:t>Introduced by: Michelle Lopes Maldonado</a:t>
            </a:r>
          </a:p>
          <a:p>
            <a:pPr algn="l">
              <a:buNone/>
            </a:pPr>
            <a:endParaRPr lang="en-US" sz="2800" b="0" i="0" dirty="0">
              <a:solidFill>
                <a:schemeClr val="bg1"/>
              </a:solidFill>
              <a:effectLst/>
              <a:latin typeface="Lato" panose="020F0502020204030203" pitchFamily="34" charset="0"/>
            </a:endParaRPr>
          </a:p>
        </p:txBody>
      </p:sp>
      <p:sp>
        <p:nvSpPr>
          <p:cNvPr id="5" name="Rectangle 4">
            <a:extLst>
              <a:ext uri="{FF2B5EF4-FFF2-40B4-BE49-F238E27FC236}">
                <a16:creationId xmlns:a16="http://schemas.microsoft.com/office/drawing/2014/main" id="{97299C2C-D2DB-F39E-246E-916DB83FC6A7}"/>
              </a:ext>
            </a:extLst>
          </p:cNvPr>
          <p:cNvSpPr/>
          <p:nvPr/>
        </p:nvSpPr>
        <p:spPr>
          <a:xfrm rot="20423513">
            <a:off x="9734932" y="5214697"/>
            <a:ext cx="233910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VIDEO</a:t>
            </a:r>
          </a:p>
        </p:txBody>
      </p:sp>
    </p:spTree>
    <p:extLst>
      <p:ext uri="{BB962C8B-B14F-4D97-AF65-F5344CB8AC3E}">
        <p14:creationId xmlns:p14="http://schemas.microsoft.com/office/powerpoint/2010/main" val="113654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0D9A8-90BE-5CE8-01A5-54C74623F9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351063F-B1C7-6837-0001-3738D74A949F}"/>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CC3AF805-5B7A-7E49-2AC3-8D25786E4A55}"/>
              </a:ext>
            </a:extLst>
          </p:cNvPr>
          <p:cNvSpPr>
            <a:spLocks noGrp="1"/>
          </p:cNvSpPr>
          <p:nvPr>
            <p:ph type="sldNum" sz="quarter" idx="12"/>
          </p:nvPr>
        </p:nvSpPr>
        <p:spPr/>
        <p:txBody>
          <a:bodyPr/>
          <a:lstStyle/>
          <a:p>
            <a:fld id="{C263D6C4-4840-40CC-AC84-17E24B3B7BDE}" type="slidenum">
              <a:rPr lang="en-US" smtClean="0"/>
              <a:pPr/>
              <a:t>24</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A10AA57D-8AEC-7475-7711-A78D4DEDD381}"/>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6D2C6434-F5D8-85A4-2832-9EBDCEEEE41D}"/>
              </a:ext>
            </a:extLst>
          </p:cNvPr>
          <p:cNvSpPr txBox="1"/>
          <p:nvPr/>
        </p:nvSpPr>
        <p:spPr>
          <a:xfrm>
            <a:off x="707996" y="3204319"/>
            <a:ext cx="10544204" cy="2677656"/>
          </a:xfrm>
          <a:prstGeom prst="rect">
            <a:avLst/>
          </a:prstGeom>
          <a:noFill/>
        </p:spPr>
        <p:txBody>
          <a:bodyPr wrap="square">
            <a:spAutoFit/>
          </a:bodyPr>
          <a:lstStyle/>
          <a:p>
            <a:pPr algn="l">
              <a:buNone/>
            </a:pPr>
            <a:r>
              <a:rPr lang="en-US" sz="2800" b="0" i="0" dirty="0">
                <a:solidFill>
                  <a:schemeClr val="bg1"/>
                </a:solidFill>
                <a:effectLst/>
                <a:latin typeface="Lato" panose="020F0502020204030203" pitchFamily="34" charset="0"/>
              </a:rPr>
              <a:t>Your turn….how would you vote?</a:t>
            </a:r>
          </a:p>
          <a:p>
            <a:pPr algn="l">
              <a:buNone/>
            </a:pPr>
            <a:endParaRPr lang="en-US" sz="2800" b="0" i="0" dirty="0">
              <a:solidFill>
                <a:schemeClr val="bg1"/>
              </a:solidFill>
              <a:effectLst/>
              <a:latin typeface="Lato" panose="020F0502020204030203" pitchFamily="34" charset="0"/>
            </a:endParaRPr>
          </a:p>
          <a:p>
            <a:pPr algn="l">
              <a:buNone/>
            </a:pPr>
            <a:r>
              <a:rPr lang="en-US" sz="2800" b="0" i="0" dirty="0">
                <a:solidFill>
                  <a:schemeClr val="bg1"/>
                </a:solidFill>
                <a:effectLst/>
                <a:latin typeface="Lato" panose="020F0502020204030203" pitchFamily="34" charset="0"/>
              </a:rPr>
              <a:t>HB 2095 Fraudulent insurance acts; penalty.   Status: </a:t>
            </a:r>
            <a:r>
              <a:rPr lang="en-US" sz="2800" b="0" i="0" dirty="0">
                <a:solidFill>
                  <a:srgbClr val="FF0000"/>
                </a:solidFill>
                <a:effectLst/>
                <a:latin typeface="Lato" panose="020F0502020204030203" pitchFamily="34" charset="0"/>
              </a:rPr>
              <a:t>Failed</a:t>
            </a:r>
          </a:p>
          <a:p>
            <a:pPr algn="l">
              <a:buNone/>
            </a:pPr>
            <a:r>
              <a:rPr lang="en-US" sz="2800" b="0" i="0" dirty="0">
                <a:solidFill>
                  <a:schemeClr val="bg1"/>
                </a:solidFill>
                <a:effectLst/>
                <a:latin typeface="Lato" panose="020F0502020204030203" pitchFamily="34" charset="0"/>
              </a:rPr>
              <a:t>Introduced by: Scott A. Wyatt</a:t>
            </a:r>
          </a:p>
          <a:p>
            <a:pPr algn="l">
              <a:buNone/>
            </a:pPr>
            <a:endParaRPr lang="en-US" sz="2800" dirty="0">
              <a:solidFill>
                <a:schemeClr val="bg1"/>
              </a:solidFill>
              <a:latin typeface="Lato" panose="020F0502020204030203" pitchFamily="34" charset="0"/>
            </a:endParaRPr>
          </a:p>
          <a:p>
            <a:pPr algn="l">
              <a:buNone/>
            </a:pPr>
            <a:endParaRPr lang="en-US" sz="2800" b="0" i="0" dirty="0">
              <a:solidFill>
                <a:schemeClr val="bg1"/>
              </a:solidFill>
              <a:effectLst/>
              <a:latin typeface="Lato" panose="020F0502020204030203" pitchFamily="34" charset="0"/>
            </a:endParaRPr>
          </a:p>
        </p:txBody>
      </p:sp>
    </p:spTree>
    <p:extLst>
      <p:ext uri="{BB962C8B-B14F-4D97-AF65-F5344CB8AC3E}">
        <p14:creationId xmlns:p14="http://schemas.microsoft.com/office/powerpoint/2010/main" val="356560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DDDE4-E5D2-D6BF-9841-355227CBA5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E13BCA-B7DF-EC44-A109-0BCD3909CCBB}"/>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F3486626-352F-AF45-B753-98847286448B}"/>
              </a:ext>
            </a:extLst>
          </p:cNvPr>
          <p:cNvSpPr>
            <a:spLocks noGrp="1"/>
          </p:cNvSpPr>
          <p:nvPr>
            <p:ph type="sldNum" sz="quarter" idx="12"/>
          </p:nvPr>
        </p:nvSpPr>
        <p:spPr/>
        <p:txBody>
          <a:bodyPr/>
          <a:lstStyle/>
          <a:p>
            <a:fld id="{C263D6C4-4840-40CC-AC84-17E24B3B7BDE}" type="slidenum">
              <a:rPr lang="en-US" smtClean="0"/>
              <a:pPr/>
              <a:t>25</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0657ED04-11BD-55A2-FF04-A201EDF336B4}"/>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0C4E983D-E3CB-9AE5-9EDA-4D15DA8926EA}"/>
              </a:ext>
            </a:extLst>
          </p:cNvPr>
          <p:cNvSpPr txBox="1"/>
          <p:nvPr/>
        </p:nvSpPr>
        <p:spPr>
          <a:xfrm>
            <a:off x="707996" y="2958207"/>
            <a:ext cx="10544204" cy="3539430"/>
          </a:xfrm>
          <a:prstGeom prst="rect">
            <a:avLst/>
          </a:prstGeom>
          <a:noFill/>
        </p:spPr>
        <p:txBody>
          <a:bodyPr wrap="square">
            <a:spAutoFit/>
          </a:bodyPr>
          <a:lstStyle/>
          <a:p>
            <a:pPr algn="ctr">
              <a:buNone/>
            </a:pPr>
            <a:r>
              <a:rPr lang="en-US" sz="2800" b="0" i="1" dirty="0">
                <a:solidFill>
                  <a:schemeClr val="bg1"/>
                </a:solidFill>
                <a:effectLst/>
                <a:latin typeface="Lato" panose="020F0502020204030203" pitchFamily="34" charset="0"/>
              </a:rPr>
              <a:t>Code of Virginia</a:t>
            </a:r>
          </a:p>
          <a:p>
            <a:pPr algn="ctr">
              <a:buNone/>
            </a:pPr>
            <a:r>
              <a:rPr lang="en-US" sz="2800" b="0" i="1" dirty="0">
                <a:solidFill>
                  <a:schemeClr val="bg1"/>
                </a:solidFill>
                <a:effectLst/>
                <a:latin typeface="Lato" panose="020F0502020204030203" pitchFamily="34" charset="0"/>
              </a:rPr>
              <a:t>§ 1-201. Acts of Parliament.</a:t>
            </a:r>
          </a:p>
          <a:p>
            <a:pPr algn="ctr">
              <a:buNone/>
            </a:pPr>
            <a:r>
              <a:rPr lang="en-US" sz="2800" b="0" i="1" dirty="0">
                <a:solidFill>
                  <a:schemeClr val="bg1"/>
                </a:solidFill>
                <a:effectLst/>
                <a:latin typeface="Lato" panose="020F0502020204030203" pitchFamily="34" charset="0"/>
              </a:rPr>
              <a:t>The right and benefit of all writs, remedial and judicial, given by any statute or act of Parliament, made in aid of the common law prior to the fourth year of the reign of James the First, of a general nature, not local to England, shall still be saved, insofar as the same are consistent with the Bill of Rights and Constitution of this Commonwealth and the Acts of Assembly.</a:t>
            </a:r>
          </a:p>
        </p:txBody>
      </p:sp>
    </p:spTree>
    <p:extLst>
      <p:ext uri="{BB962C8B-B14F-4D97-AF65-F5344CB8AC3E}">
        <p14:creationId xmlns:p14="http://schemas.microsoft.com/office/powerpoint/2010/main" val="20187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E59BE-7431-B11A-0691-CECB15F313B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AF44C2-7B46-4FC8-FC75-86A5377EC401}"/>
              </a:ext>
            </a:extLst>
          </p:cNvPr>
          <p:cNvSpPr>
            <a:spLocks noGrp="1"/>
          </p:cNvSpPr>
          <p:nvPr>
            <p:ph type="sldNum" sz="quarter" idx="12"/>
          </p:nvPr>
        </p:nvSpPr>
        <p:spPr/>
        <p:txBody>
          <a:bodyPr/>
          <a:lstStyle/>
          <a:p>
            <a:fld id="{C263D6C4-4840-40CC-AC84-17E24B3B7BDE}" type="slidenum">
              <a:rPr lang="en-US" smtClean="0"/>
              <a:pPr/>
              <a:t>26</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76C4A5FA-470B-10C0-9602-B5FA43A965B4}"/>
              </a:ext>
            </a:extLst>
          </p:cNvPr>
          <p:cNvPicPr>
            <a:picLocks noChangeAspect="1"/>
          </p:cNvPicPr>
          <p:nvPr/>
        </p:nvPicPr>
        <p:blipFill>
          <a:blip r:embed="rId3"/>
          <a:stretch>
            <a:fillRect/>
          </a:stretch>
        </p:blipFill>
        <p:spPr>
          <a:xfrm>
            <a:off x="661729" y="471435"/>
            <a:ext cx="3171717" cy="2378788"/>
          </a:xfrm>
          <a:prstGeom prst="rect">
            <a:avLst/>
          </a:prstGeom>
        </p:spPr>
      </p:pic>
      <p:pic>
        <p:nvPicPr>
          <p:cNvPr id="7" name="Picture 6" descr="Insurance Journal - Property Casualty Industry News">
            <a:extLst>
              <a:ext uri="{FF2B5EF4-FFF2-40B4-BE49-F238E27FC236}">
                <a16:creationId xmlns:a16="http://schemas.microsoft.com/office/drawing/2014/main" id="{B5A4CC05-AC1A-3399-142B-81EA63EFAC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500" y="2921713"/>
            <a:ext cx="4056380" cy="1573147"/>
          </a:xfrm>
          <a:prstGeom prst="rect">
            <a:avLst/>
          </a:prstGeom>
          <a:noFill/>
          <a:ln>
            <a:noFill/>
          </a:ln>
        </p:spPr>
      </p:pic>
      <p:pic>
        <p:nvPicPr>
          <p:cNvPr id="8" name="Picture Placeholder 7" descr="Close-up of a word highlighted in a dictionary&#10;&#10;AI-generated content may be incorrect.">
            <a:extLst>
              <a:ext uri="{FF2B5EF4-FFF2-40B4-BE49-F238E27FC236}">
                <a16:creationId xmlns:a16="http://schemas.microsoft.com/office/drawing/2014/main" id="{65FEF554-F042-9EC4-7A6D-AD6D60453E46}"/>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rcRect t="4534" b="4534"/>
          <a:stretch>
            <a:fillRect/>
          </a:stretch>
        </p:blipFill>
        <p:spPr bwMode="auto">
          <a:xfrm>
            <a:off x="5973050" y="471435"/>
            <a:ext cx="4880813" cy="2961335"/>
          </a:xfrm>
          <a:prstGeom prst="rect">
            <a:avLst/>
          </a:prstGeom>
          <a:noFill/>
          <a:ln>
            <a:noFill/>
          </a:ln>
        </p:spPr>
      </p:pic>
      <p:sp>
        <p:nvSpPr>
          <p:cNvPr id="11" name="TextBox 10">
            <a:extLst>
              <a:ext uri="{FF2B5EF4-FFF2-40B4-BE49-F238E27FC236}">
                <a16:creationId xmlns:a16="http://schemas.microsoft.com/office/drawing/2014/main" id="{05C7F5EC-74E4-0353-5504-A6F902E95447}"/>
              </a:ext>
            </a:extLst>
          </p:cNvPr>
          <p:cNvSpPr txBox="1"/>
          <p:nvPr/>
        </p:nvSpPr>
        <p:spPr>
          <a:xfrm>
            <a:off x="5026573" y="3708286"/>
            <a:ext cx="6096000" cy="2193101"/>
          </a:xfrm>
          <a:prstGeom prst="rect">
            <a:avLst/>
          </a:prstGeom>
          <a:noFill/>
        </p:spPr>
        <p:txBody>
          <a:bodyPr wrap="square">
            <a:spAutoFit/>
          </a:bodyPr>
          <a:lstStyle/>
          <a:p>
            <a:pPr marL="0" marR="0">
              <a:lnSpc>
                <a:spcPct val="115000"/>
              </a:lnSpc>
              <a:spcAft>
                <a:spcPts val="800"/>
              </a:spcAft>
              <a:buNone/>
            </a:pPr>
            <a:r>
              <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She Took Out 40 Insurance Policies Worth $20 Million, Scamming Insurers and Investors</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March 13, 2025</a:t>
            </a:r>
          </a:p>
          <a:p>
            <a:pPr marL="0" marR="0">
              <a:lnSpc>
                <a:spcPct val="115000"/>
              </a:lnSpc>
              <a:spcAft>
                <a:spcPts val="800"/>
              </a:spcAft>
              <a:buNone/>
            </a:pP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 federal jury convicted a Maryland woman yesterday for conspiracy to commit </a:t>
            </a:r>
            <a:r>
              <a:rPr lang="en-U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insurance fraud </a:t>
            </a:r>
            <a:r>
              <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and related charges for wire fraud, money laundering and filing false tax returns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32403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90B5C6-1CB0-445E-99D1-8E2FE8C59B50}"/>
              </a:ext>
            </a:extLst>
          </p:cNvPr>
          <p:cNvSpPr>
            <a:spLocks noGrp="1"/>
          </p:cNvSpPr>
          <p:nvPr>
            <p:ph type="sldNum" sz="quarter" idx="12"/>
          </p:nvPr>
        </p:nvSpPr>
        <p:spPr/>
        <p:txBody>
          <a:bodyPr/>
          <a:lstStyle/>
          <a:p>
            <a:fld id="{C263D6C4-4840-40CC-AC84-17E24B3B7BDE}" type="slidenum">
              <a:rPr lang="en-US" smtClean="0"/>
              <a:pPr/>
              <a:t>27</a:t>
            </a:fld>
            <a:endParaRPr lang="en-US" dirty="0"/>
          </a:p>
        </p:txBody>
      </p:sp>
      <p:pic>
        <p:nvPicPr>
          <p:cNvPr id="5" name="Picture 4" descr="A white building with columns&#10;&#10;Description automatically generated">
            <a:extLst>
              <a:ext uri="{FF2B5EF4-FFF2-40B4-BE49-F238E27FC236}">
                <a16:creationId xmlns:a16="http://schemas.microsoft.com/office/drawing/2014/main" id="{0E7407FC-FBD2-B1D4-572B-AEC30832AD64}"/>
              </a:ext>
            </a:extLst>
          </p:cNvPr>
          <p:cNvPicPr>
            <a:picLocks noChangeAspect="1"/>
          </p:cNvPicPr>
          <p:nvPr/>
        </p:nvPicPr>
        <p:blipFill>
          <a:blip r:embed="rId3"/>
          <a:stretch>
            <a:fillRect/>
          </a:stretch>
        </p:blipFill>
        <p:spPr>
          <a:xfrm>
            <a:off x="661729" y="471435"/>
            <a:ext cx="3171717" cy="2378788"/>
          </a:xfrm>
          <a:prstGeom prst="rect">
            <a:avLst/>
          </a:prstGeom>
        </p:spPr>
      </p:pic>
      <p:sp>
        <p:nvSpPr>
          <p:cNvPr id="7" name="Title 6">
            <a:extLst>
              <a:ext uri="{FF2B5EF4-FFF2-40B4-BE49-F238E27FC236}">
                <a16:creationId xmlns:a16="http://schemas.microsoft.com/office/drawing/2014/main" id="{328E0EBA-7D7A-9A14-7408-5DE854044AC1}"/>
              </a:ext>
            </a:extLst>
          </p:cNvPr>
          <p:cNvSpPr>
            <a:spLocks noGrp="1"/>
          </p:cNvSpPr>
          <p:nvPr>
            <p:ph type="title"/>
          </p:nvPr>
        </p:nvSpPr>
        <p:spPr>
          <a:xfrm>
            <a:off x="4297680" y="542925"/>
            <a:ext cx="7360920" cy="1865126"/>
          </a:xfrm>
        </p:spPr>
        <p:txBody>
          <a:bodyPr/>
          <a:lstStyle/>
          <a:p>
            <a:pPr algn="ctr"/>
            <a:r>
              <a:rPr lang="en-US" dirty="0"/>
              <a:t>I</a:t>
            </a:r>
            <a:br>
              <a:rPr lang="en-US" dirty="0"/>
            </a:br>
            <a:r>
              <a:rPr lang="en-US" sz="4800" dirty="0"/>
              <a:t>IIAV Update on the Virginia General Assembly</a:t>
            </a:r>
          </a:p>
        </p:txBody>
      </p:sp>
      <p:pic>
        <p:nvPicPr>
          <p:cNvPr id="11" name="Picture 10" descr="A close up of a document&#10;&#10;AI-generated content may be incorrect.">
            <a:extLst>
              <a:ext uri="{FF2B5EF4-FFF2-40B4-BE49-F238E27FC236}">
                <a16:creationId xmlns:a16="http://schemas.microsoft.com/office/drawing/2014/main" id="{BB5EF6B4-070E-BF3F-974E-699F838C32E3}"/>
              </a:ext>
            </a:extLst>
          </p:cNvPr>
          <p:cNvPicPr>
            <a:picLocks noChangeAspect="1"/>
          </p:cNvPicPr>
          <p:nvPr/>
        </p:nvPicPr>
        <p:blipFill>
          <a:blip r:embed="rId4"/>
          <a:stretch>
            <a:fillRect/>
          </a:stretch>
        </p:blipFill>
        <p:spPr>
          <a:xfrm>
            <a:off x="3690699" y="3429000"/>
            <a:ext cx="8074063" cy="2484327"/>
          </a:xfrm>
          <a:prstGeom prst="rect">
            <a:avLst/>
          </a:prstGeom>
        </p:spPr>
      </p:pic>
      <p:pic>
        <p:nvPicPr>
          <p:cNvPr id="14" name="Picture 13">
            <a:extLst>
              <a:ext uri="{FF2B5EF4-FFF2-40B4-BE49-F238E27FC236}">
                <a16:creationId xmlns:a16="http://schemas.microsoft.com/office/drawing/2014/main" id="{BA37A124-6064-0968-AF3C-AB65DF41FFC8}"/>
              </a:ext>
            </a:extLst>
          </p:cNvPr>
          <p:cNvPicPr>
            <a:picLocks noChangeAspect="1"/>
          </p:cNvPicPr>
          <p:nvPr/>
        </p:nvPicPr>
        <p:blipFill>
          <a:blip r:embed="rId5"/>
          <a:stretch>
            <a:fillRect/>
          </a:stretch>
        </p:blipFill>
        <p:spPr>
          <a:xfrm>
            <a:off x="1005052" y="3611617"/>
            <a:ext cx="1905000" cy="1905000"/>
          </a:xfrm>
          <a:prstGeom prst="rect">
            <a:avLst/>
          </a:prstGeom>
        </p:spPr>
      </p:pic>
    </p:spTree>
    <p:extLst>
      <p:ext uri="{BB962C8B-B14F-4D97-AF65-F5344CB8AC3E}">
        <p14:creationId xmlns:p14="http://schemas.microsoft.com/office/powerpoint/2010/main" val="5958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BFB78-9B82-38F2-B8B9-76EC254A44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F890-B0D8-934C-F89A-D1C65BF94CAF}"/>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12D7145E-EEEB-BC9A-3BF2-E11441ACB975}"/>
              </a:ext>
            </a:extLst>
          </p:cNvPr>
          <p:cNvSpPr>
            <a:spLocks noGrp="1"/>
          </p:cNvSpPr>
          <p:nvPr>
            <p:ph type="sldNum" sz="quarter" idx="12"/>
          </p:nvPr>
        </p:nvSpPr>
        <p:spPr/>
        <p:txBody>
          <a:bodyPr/>
          <a:lstStyle/>
          <a:p>
            <a:fld id="{C263D6C4-4840-40CC-AC84-17E24B3B7BDE}" type="slidenum">
              <a:rPr lang="en-US" smtClean="0"/>
              <a:pPr/>
              <a:t>3</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0094797A-B3BF-E8F6-5BE7-8EB74080016C}"/>
              </a:ext>
            </a:extLst>
          </p:cNvPr>
          <p:cNvPicPr>
            <a:picLocks noChangeAspect="1"/>
          </p:cNvPicPr>
          <p:nvPr/>
        </p:nvPicPr>
        <p:blipFill>
          <a:blip r:embed="rId3"/>
          <a:stretch>
            <a:fillRect/>
          </a:stretch>
        </p:blipFill>
        <p:spPr>
          <a:xfrm>
            <a:off x="661729" y="471435"/>
            <a:ext cx="3171717" cy="2378788"/>
          </a:xfrm>
          <a:prstGeom prst="rect">
            <a:avLst/>
          </a:prstGeom>
        </p:spPr>
      </p:pic>
      <p:sp>
        <p:nvSpPr>
          <p:cNvPr id="6" name="TextBox 5">
            <a:extLst>
              <a:ext uri="{FF2B5EF4-FFF2-40B4-BE49-F238E27FC236}">
                <a16:creationId xmlns:a16="http://schemas.microsoft.com/office/drawing/2014/main" id="{92BE0068-6DC5-A3FF-3139-01FB248C1F96}"/>
              </a:ext>
            </a:extLst>
          </p:cNvPr>
          <p:cNvSpPr txBox="1"/>
          <p:nvPr/>
        </p:nvSpPr>
        <p:spPr>
          <a:xfrm>
            <a:off x="625259" y="3429000"/>
            <a:ext cx="9441574" cy="2603277"/>
          </a:xfrm>
          <a:prstGeom prst="rect">
            <a:avLst/>
          </a:prstGeom>
          <a:noFill/>
        </p:spPr>
        <p:txBody>
          <a:bodyPr wrap="square">
            <a:spAutoFit/>
          </a:bodyPr>
          <a:lstStyle/>
          <a:p>
            <a:pPr algn="l">
              <a:buNone/>
            </a:pPr>
            <a:r>
              <a:rPr lang="en-US" sz="2400" b="0" i="0" dirty="0">
                <a:solidFill>
                  <a:schemeClr val="bg1"/>
                </a:solidFill>
                <a:effectLst/>
                <a:latin typeface="Lato" panose="020F0502020204030203" pitchFamily="34" charset="0"/>
              </a:rPr>
              <a:t>Legislation specifically related to insurance agents:</a:t>
            </a:r>
          </a:p>
          <a:p>
            <a:pPr algn="l">
              <a:buNone/>
            </a:pPr>
            <a:endParaRPr lang="en-US" sz="2400" b="0" i="0" dirty="0">
              <a:solidFill>
                <a:schemeClr val="bg1"/>
              </a:solidFill>
              <a:effectLst/>
              <a:latin typeface="Lato" panose="020F0502020204030203" pitchFamily="34" charset="0"/>
            </a:endParaRPr>
          </a:p>
          <a:p>
            <a:pPr algn="l">
              <a:buNone/>
            </a:pPr>
            <a:r>
              <a:rPr lang="en-US" sz="2400" b="0" i="0" dirty="0">
                <a:solidFill>
                  <a:schemeClr val="bg1"/>
                </a:solidFill>
                <a:effectLst/>
                <a:latin typeface="Lato" panose="020F0502020204030203" pitchFamily="34" charset="0"/>
              </a:rPr>
              <a:t>HB 1778 Insurance agents; appointments and terminations.</a:t>
            </a:r>
          </a:p>
          <a:p>
            <a:pPr algn="l">
              <a:spcAft>
                <a:spcPts val="750"/>
              </a:spcAft>
              <a:buNone/>
            </a:pPr>
            <a:r>
              <a:rPr lang="en-US" sz="2400" b="0" i="0" dirty="0">
                <a:solidFill>
                  <a:schemeClr val="bg1"/>
                </a:solidFill>
                <a:effectLst/>
                <a:latin typeface="Lato" panose="020F0502020204030203" pitchFamily="34" charset="0"/>
              </a:rPr>
              <a:t>Status: </a:t>
            </a:r>
            <a:r>
              <a:rPr lang="en-US" sz="2400" dirty="0">
                <a:solidFill>
                  <a:schemeClr val="bg1"/>
                </a:solidFill>
                <a:latin typeface="Lato" panose="020F0502020204030203" pitchFamily="34" charset="0"/>
              </a:rPr>
              <a:t>Signed by Governor</a:t>
            </a:r>
            <a:endParaRPr lang="en-US" sz="2400" b="0" i="0" dirty="0">
              <a:solidFill>
                <a:schemeClr val="bg1"/>
              </a:solidFill>
              <a:effectLst/>
              <a:latin typeface="Lato" panose="020F0502020204030203" pitchFamily="34" charset="0"/>
            </a:endParaRPr>
          </a:p>
          <a:p>
            <a:pPr algn="l">
              <a:spcAft>
                <a:spcPts val="1500"/>
              </a:spcAft>
            </a:pPr>
            <a:r>
              <a:rPr lang="en-US" sz="2400" b="0" i="0" dirty="0">
                <a:solidFill>
                  <a:schemeClr val="bg1"/>
                </a:solidFill>
                <a:effectLst/>
                <a:latin typeface="Lato" panose="020F0502020204030203" pitchFamily="34" charset="0"/>
              </a:rPr>
              <a:t>Introduced by: </a:t>
            </a:r>
            <a:r>
              <a:rPr lang="en-US" sz="2400" b="0" i="0" u="none" strike="noStrike" dirty="0">
                <a:solidFill>
                  <a:schemeClr val="bg1"/>
                </a:solidFill>
                <a:effectLst/>
                <a:latin typeface="Lato" panose="020F0502020204030203" pitchFamily="34" charset="0"/>
                <a:hlinkClick r:id="rId4">
                  <a:extLst>
                    <a:ext uri="{A12FA001-AC4F-418D-AE19-62706E023703}">
                      <ahyp:hlinkClr xmlns:ahyp="http://schemas.microsoft.com/office/drawing/2018/hyperlinkcolor" val="tx"/>
                    </a:ext>
                  </a:extLst>
                </a:hlinkClick>
              </a:rPr>
              <a:t>Richard C. "Rip" Sullivan, Jr. (Chief Patron)</a:t>
            </a:r>
            <a:endParaRPr lang="en-US" sz="2400" b="0" i="0" u="none" strike="noStrike" dirty="0">
              <a:solidFill>
                <a:schemeClr val="bg1"/>
              </a:solidFill>
              <a:effectLst/>
              <a:latin typeface="Lato" panose="020F0502020204030203" pitchFamily="34" charset="0"/>
            </a:endParaRPr>
          </a:p>
          <a:p>
            <a:pPr algn="l">
              <a:spcAft>
                <a:spcPts val="1500"/>
              </a:spcAft>
            </a:pPr>
            <a:r>
              <a:rPr lang="en-US" sz="2400" dirty="0">
                <a:solidFill>
                  <a:schemeClr val="bg1"/>
                </a:solidFill>
                <a:latin typeface="Lato" panose="020F0502020204030203" pitchFamily="34" charset="0"/>
              </a:rPr>
              <a:t>BOI bill with technical amendments</a:t>
            </a:r>
            <a:endParaRPr lang="en-US" sz="2400" b="0" i="0" dirty="0">
              <a:solidFill>
                <a:schemeClr val="bg1"/>
              </a:solidFill>
              <a:effectLst/>
              <a:latin typeface="Lato" panose="020F0502020204030203" pitchFamily="34" charset="0"/>
            </a:endParaRPr>
          </a:p>
        </p:txBody>
      </p:sp>
    </p:spTree>
    <p:extLst>
      <p:ext uri="{BB962C8B-B14F-4D97-AF65-F5344CB8AC3E}">
        <p14:creationId xmlns:p14="http://schemas.microsoft.com/office/powerpoint/2010/main" val="380927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098B3-BCF3-E6CE-A759-2AD468A80B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4C7250-776B-C4E9-63F8-8ECE30B72FEC}"/>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CB8547AD-6498-A555-F184-915D179DDB68}"/>
              </a:ext>
            </a:extLst>
          </p:cNvPr>
          <p:cNvSpPr>
            <a:spLocks noGrp="1"/>
          </p:cNvSpPr>
          <p:nvPr>
            <p:ph type="sldNum" sz="quarter" idx="12"/>
          </p:nvPr>
        </p:nvSpPr>
        <p:spPr/>
        <p:txBody>
          <a:bodyPr/>
          <a:lstStyle/>
          <a:p>
            <a:fld id="{C263D6C4-4840-40CC-AC84-17E24B3B7BDE}" type="slidenum">
              <a:rPr lang="en-US" smtClean="0"/>
              <a:pPr/>
              <a:t>4</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9259EB3A-61A0-7761-3B00-7431CB0CC429}"/>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481924FB-0AA6-5568-EF4D-EC12A1F13E1C}"/>
              </a:ext>
            </a:extLst>
          </p:cNvPr>
          <p:cNvSpPr txBox="1"/>
          <p:nvPr/>
        </p:nvSpPr>
        <p:spPr>
          <a:xfrm>
            <a:off x="661729" y="3262046"/>
            <a:ext cx="11233354" cy="34778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rPr>
              <a:t>Legislation related to agency/business operations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rPr>
              <a:t>SB 1132 Prospective employees; prohibiting employer seeking wage or salary history. Status: </a:t>
            </a:r>
            <a:r>
              <a:rPr lang="en-US" altLang="en-US" sz="2400" dirty="0">
                <a:solidFill>
                  <a:srgbClr val="FF0000"/>
                </a:solidFill>
              </a:rPr>
              <a:t>VETOED</a:t>
            </a:r>
            <a:r>
              <a:rPr kumimoji="0" lang="en-US" altLang="en-US" sz="2400" b="0" i="0" u="none" strike="noStrike" cap="none" normalizeH="0" baseline="0" dirty="0">
                <a:ln>
                  <a:noFill/>
                </a:ln>
                <a:solidFill>
                  <a:schemeClr val="bg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rPr>
              <a:t>Introduced by: </a:t>
            </a:r>
            <a:r>
              <a:rPr lang="en-US" altLang="en-US" sz="2400" dirty="0">
                <a:solidFill>
                  <a:schemeClr val="bg1"/>
                </a:solidFill>
              </a:rPr>
              <a:t>Jennifer B. </a:t>
            </a:r>
            <a:r>
              <a:rPr lang="en-US" altLang="en-US" sz="2400" dirty="0" err="1">
                <a:solidFill>
                  <a:schemeClr val="bg1"/>
                </a:solidFill>
              </a:rPr>
              <a:t>Boysko</a:t>
            </a:r>
            <a:endParaRPr kumimoji="0" lang="en-US" altLang="en-US" sz="24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rPr>
              <a:t>HB 2531 Paid family and medical leave insurance program; definitions, notice requirements, civil action.</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rPr>
              <a:t>Status: </a:t>
            </a:r>
            <a:r>
              <a:rPr lang="en-US" altLang="en-US" sz="2400" dirty="0">
                <a:solidFill>
                  <a:srgbClr val="FF0000"/>
                </a:solidFill>
              </a:rPr>
              <a:t>VETOED</a:t>
            </a:r>
            <a:r>
              <a:rPr lang="en-US" altLang="en-US" sz="2400" dirty="0">
                <a:solidFill>
                  <a:schemeClr val="bg1"/>
                </a:solidFill>
              </a:rPr>
              <a:t>   </a:t>
            </a:r>
            <a:r>
              <a:rPr kumimoji="0" lang="en-US" altLang="en-US" sz="2400" b="0" i="0" u="none" strike="noStrike" cap="none" normalizeH="0" baseline="0" dirty="0">
                <a:ln>
                  <a:noFill/>
                </a:ln>
                <a:solidFill>
                  <a:schemeClr val="bg1"/>
                </a:solidFill>
                <a:effectLst/>
              </a:rPr>
              <a:t>Introduced by: </a:t>
            </a:r>
            <a:r>
              <a:rPr kumimoji="0" lang="en-US" altLang="en-US" sz="2400" b="0" i="0" u="none" strike="noStrike" cap="none" normalizeH="0" baseline="0" dirty="0">
                <a:ln>
                  <a:noFill/>
                </a:ln>
                <a:solidFill>
                  <a:schemeClr val="bg1"/>
                </a:solidFill>
                <a:effectLst/>
                <a:hlinkClick r:id="rId4">
                  <a:extLst>
                    <a:ext uri="{A12FA001-AC4F-418D-AE19-62706E023703}">
                      <ahyp:hlinkClr xmlns:ahyp="http://schemas.microsoft.com/office/drawing/2018/hyperlinkcolor" val="tx"/>
                    </a:ext>
                  </a:extLst>
                </a:hlinkClick>
              </a:rPr>
              <a:t>Briana D. Sewell (Chief Patron)</a:t>
            </a:r>
            <a:endParaRPr kumimoji="0" lang="en-US" altLang="en-US" sz="2400"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313891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48A81-27E4-77CF-50EB-40DD4823815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67557A-225C-65C2-881C-EC0E0490096D}"/>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A7519B74-924C-385B-5EB1-69BC506D0699}"/>
              </a:ext>
            </a:extLst>
          </p:cNvPr>
          <p:cNvSpPr>
            <a:spLocks noGrp="1"/>
          </p:cNvSpPr>
          <p:nvPr>
            <p:ph type="sldNum" sz="quarter" idx="12"/>
          </p:nvPr>
        </p:nvSpPr>
        <p:spPr/>
        <p:txBody>
          <a:bodyPr/>
          <a:lstStyle/>
          <a:p>
            <a:fld id="{C263D6C4-4840-40CC-AC84-17E24B3B7BDE}" type="slidenum">
              <a:rPr lang="en-US" smtClean="0"/>
              <a:pPr/>
              <a:t>5</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2F756A1F-0991-6870-25AB-B2647904808F}"/>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617B613C-181A-9950-61B0-DC3D7B260AF5}"/>
              </a:ext>
            </a:extLst>
          </p:cNvPr>
          <p:cNvSpPr txBox="1"/>
          <p:nvPr/>
        </p:nvSpPr>
        <p:spPr>
          <a:xfrm>
            <a:off x="707996" y="3204319"/>
            <a:ext cx="10544204" cy="1918474"/>
          </a:xfrm>
          <a:prstGeom prst="rect">
            <a:avLst/>
          </a:prstGeom>
          <a:noFill/>
        </p:spPr>
        <p:txBody>
          <a:bodyPr wrap="square">
            <a:spAutoFit/>
          </a:bodyPr>
          <a:lstStyle/>
          <a:p>
            <a:pPr algn="l">
              <a:buNone/>
            </a:pPr>
            <a:r>
              <a:rPr lang="en-US" sz="2800" b="0" i="0" dirty="0">
                <a:solidFill>
                  <a:schemeClr val="bg1"/>
                </a:solidFill>
                <a:effectLst/>
                <a:latin typeface="Lato" panose="020F0502020204030203" pitchFamily="34" charset="0"/>
              </a:rPr>
              <a:t>SB 1218 Labor and employment; covenants not to compete prohibited, low-wage employees, exceptions, civil pen</a:t>
            </a:r>
            <a:r>
              <a:rPr lang="en-US" sz="2800" dirty="0">
                <a:solidFill>
                  <a:schemeClr val="bg1"/>
                </a:solidFill>
                <a:latin typeface="Lato" panose="020F0502020204030203" pitchFamily="34" charset="0"/>
              </a:rPr>
              <a:t>alty</a:t>
            </a:r>
            <a:endParaRPr lang="en-US" sz="2800" b="0" i="0" dirty="0">
              <a:solidFill>
                <a:schemeClr val="bg1"/>
              </a:solidFill>
              <a:effectLst/>
              <a:latin typeface="Lato" panose="020F0502020204030203" pitchFamily="34" charset="0"/>
            </a:endParaRPr>
          </a:p>
          <a:p>
            <a:pPr algn="l">
              <a:spcAft>
                <a:spcPts val="750"/>
              </a:spcAft>
              <a:buNone/>
            </a:pPr>
            <a:r>
              <a:rPr lang="en-US" sz="2800" b="0" i="0" dirty="0">
                <a:solidFill>
                  <a:schemeClr val="bg1"/>
                </a:solidFill>
                <a:effectLst/>
                <a:latin typeface="Lato" panose="020F0502020204030203" pitchFamily="34" charset="0"/>
              </a:rPr>
              <a:t>Status: </a:t>
            </a:r>
            <a:r>
              <a:rPr lang="en-US" sz="2800" dirty="0">
                <a:solidFill>
                  <a:schemeClr val="bg1"/>
                </a:solidFill>
                <a:latin typeface="Lato" panose="020F0502020204030203" pitchFamily="34" charset="0"/>
              </a:rPr>
              <a:t>Signed by Governor</a:t>
            </a:r>
            <a:endParaRPr lang="en-US" sz="2800" b="0" i="0" dirty="0">
              <a:solidFill>
                <a:schemeClr val="bg1"/>
              </a:solidFill>
              <a:effectLst/>
              <a:latin typeface="Lato" panose="020F0502020204030203" pitchFamily="34" charset="0"/>
            </a:endParaRPr>
          </a:p>
          <a:p>
            <a:pPr algn="l">
              <a:spcAft>
                <a:spcPts val="1500"/>
              </a:spcAft>
            </a:pPr>
            <a:r>
              <a:rPr lang="en-US" sz="2800" b="0" i="0" dirty="0">
                <a:solidFill>
                  <a:schemeClr val="bg1"/>
                </a:solidFill>
                <a:effectLst/>
                <a:latin typeface="Lato" panose="020F0502020204030203" pitchFamily="34" charset="0"/>
              </a:rPr>
              <a:t>Introduced by: </a:t>
            </a:r>
            <a:r>
              <a:rPr lang="en-US" sz="2800" b="0" i="0" u="none" strike="noStrike" dirty="0">
                <a:solidFill>
                  <a:schemeClr val="bg1"/>
                </a:solidFill>
                <a:effectLst/>
                <a:latin typeface="Lato" panose="020F0502020204030203" pitchFamily="34" charset="0"/>
                <a:hlinkClick r:id="rId4">
                  <a:extLst>
                    <a:ext uri="{A12FA001-AC4F-418D-AE19-62706E023703}">
                      <ahyp:hlinkClr xmlns:ahyp="http://schemas.microsoft.com/office/drawing/2018/hyperlinkcolor" val="tx"/>
                    </a:ext>
                  </a:extLst>
                </a:hlinkClick>
              </a:rPr>
              <a:t>Richard H. Stuart (Chief Patron)</a:t>
            </a:r>
            <a:endParaRPr lang="en-US" sz="2800" b="0" i="0" dirty="0">
              <a:solidFill>
                <a:schemeClr val="bg1"/>
              </a:solidFill>
              <a:effectLst/>
              <a:latin typeface="Lato" panose="020F0502020204030203" pitchFamily="34" charset="0"/>
            </a:endParaRPr>
          </a:p>
        </p:txBody>
      </p:sp>
    </p:spTree>
    <p:extLst>
      <p:ext uri="{BB962C8B-B14F-4D97-AF65-F5344CB8AC3E}">
        <p14:creationId xmlns:p14="http://schemas.microsoft.com/office/powerpoint/2010/main" val="273405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95D71-E857-DBE7-189A-EEF12F52E1C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6872D0-68B4-7830-7A54-76BC0AD7BBC8}"/>
              </a:ext>
            </a:extLst>
          </p:cNvPr>
          <p:cNvSpPr>
            <a:spLocks noGrp="1"/>
          </p:cNvSpPr>
          <p:nvPr>
            <p:ph type="title"/>
          </p:nvPr>
        </p:nvSpPr>
        <p:spPr>
          <a:xfrm>
            <a:off x="5549462" y="542925"/>
            <a:ext cx="6109138" cy="1421928"/>
          </a:xfrm>
        </p:spPr>
        <p:txBody>
          <a:bodyPr/>
          <a:lstStyle/>
          <a:p>
            <a:br>
              <a:rPr lang="en-US" sz="4800" dirty="0"/>
            </a:br>
            <a:r>
              <a:rPr lang="en-US" sz="4800" dirty="0"/>
              <a:t>2025 Session</a:t>
            </a:r>
          </a:p>
        </p:txBody>
      </p:sp>
      <p:sp>
        <p:nvSpPr>
          <p:cNvPr id="2" name="Slide Number Placeholder 1">
            <a:extLst>
              <a:ext uri="{FF2B5EF4-FFF2-40B4-BE49-F238E27FC236}">
                <a16:creationId xmlns:a16="http://schemas.microsoft.com/office/drawing/2014/main" id="{4A14A902-C236-C517-F9FA-1BB2770577CA}"/>
              </a:ext>
            </a:extLst>
          </p:cNvPr>
          <p:cNvSpPr>
            <a:spLocks noGrp="1"/>
          </p:cNvSpPr>
          <p:nvPr>
            <p:ph type="sldNum" sz="quarter" idx="12"/>
          </p:nvPr>
        </p:nvSpPr>
        <p:spPr/>
        <p:txBody>
          <a:bodyPr/>
          <a:lstStyle/>
          <a:p>
            <a:fld id="{C263D6C4-4840-40CC-AC84-17E24B3B7BDE}" type="slidenum">
              <a:rPr lang="en-US" smtClean="0"/>
              <a:pPr/>
              <a:t>6</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194CB3CD-FECE-21C8-62D1-3D42F7EE610F}"/>
              </a:ext>
            </a:extLst>
          </p:cNvPr>
          <p:cNvPicPr>
            <a:picLocks noChangeAspect="1"/>
          </p:cNvPicPr>
          <p:nvPr/>
        </p:nvPicPr>
        <p:blipFill>
          <a:blip r:embed="rId3"/>
          <a:stretch>
            <a:fillRect/>
          </a:stretch>
        </p:blipFill>
        <p:spPr>
          <a:xfrm>
            <a:off x="736163" y="203420"/>
            <a:ext cx="3171717" cy="2378788"/>
          </a:xfrm>
          <a:prstGeom prst="rect">
            <a:avLst/>
          </a:prstGeom>
        </p:spPr>
      </p:pic>
      <p:sp>
        <p:nvSpPr>
          <p:cNvPr id="15" name="TextBox 14">
            <a:extLst>
              <a:ext uri="{FF2B5EF4-FFF2-40B4-BE49-F238E27FC236}">
                <a16:creationId xmlns:a16="http://schemas.microsoft.com/office/drawing/2014/main" id="{8AB90C91-3E62-42D9-F68E-C7373E8ED94E}"/>
              </a:ext>
            </a:extLst>
          </p:cNvPr>
          <p:cNvSpPr txBox="1"/>
          <p:nvPr/>
        </p:nvSpPr>
        <p:spPr>
          <a:xfrm>
            <a:off x="736163" y="3268064"/>
            <a:ext cx="9810968" cy="3170099"/>
          </a:xfrm>
          <a:prstGeom prst="rect">
            <a:avLst/>
          </a:prstGeom>
          <a:noFill/>
        </p:spPr>
        <p:txBody>
          <a:bodyPr wrap="square">
            <a:spAutoFit/>
          </a:bodyPr>
          <a:lstStyle/>
          <a:p>
            <a:r>
              <a:rPr lang="en-US" sz="2000" dirty="0">
                <a:solidFill>
                  <a:schemeClr val="bg1"/>
                </a:solidFill>
              </a:rPr>
              <a:t>Workers Compensation Bills</a:t>
            </a:r>
          </a:p>
          <a:p>
            <a:r>
              <a:rPr lang="en-US" sz="2000" dirty="0">
                <a:solidFill>
                  <a:schemeClr val="bg1"/>
                </a:solidFill>
              </a:rPr>
              <a:t>Presumption Bills</a:t>
            </a:r>
          </a:p>
          <a:p>
            <a:endParaRPr lang="en-US" sz="2000" dirty="0">
              <a:solidFill>
                <a:schemeClr val="bg1"/>
              </a:solidFill>
            </a:endParaRPr>
          </a:p>
          <a:p>
            <a:r>
              <a:rPr lang="en-US" sz="2000" dirty="0">
                <a:solidFill>
                  <a:schemeClr val="bg1"/>
                </a:solidFill>
              </a:rPr>
              <a:t>HB 1933/ SB 920 Workers' compensation; presumption as to death or disability from throat cancer.  [Firefighters]  Status:  Signed by Governor  Introduced by: Destiny LeVere Bolling / </a:t>
            </a:r>
            <a:r>
              <a:rPr lang="en-US" sz="2000" b="0" i="0" dirty="0">
                <a:solidFill>
                  <a:schemeClr val="bg1"/>
                </a:solidFill>
                <a:effectLst/>
                <a:latin typeface="Lato" panose="020F0502020204030203" pitchFamily="34" charset="0"/>
              </a:rPr>
              <a:t> </a:t>
            </a:r>
            <a:r>
              <a:rPr lang="en-US" sz="2000" b="0" i="0" u="none" strike="noStrike" dirty="0">
                <a:solidFill>
                  <a:schemeClr val="bg1"/>
                </a:solidFill>
                <a:effectLst/>
                <a:latin typeface="Lato" panose="020F0502020204030203" pitchFamily="34" charset="0"/>
                <a:hlinkClick r:id="rId4">
                  <a:extLst>
                    <a:ext uri="{A12FA001-AC4F-418D-AE19-62706E023703}">
                      <ahyp:hlinkClr xmlns:ahyp="http://schemas.microsoft.com/office/drawing/2018/hyperlinkcolor" val="tx"/>
                    </a:ext>
                  </a:extLst>
                </a:hlinkClick>
              </a:rPr>
              <a:t>Saddam Azlan Salim </a:t>
            </a:r>
            <a:r>
              <a:rPr lang="en-US" sz="2000" dirty="0">
                <a:solidFill>
                  <a:schemeClr val="bg1"/>
                </a:solidFill>
              </a:rPr>
              <a:t> </a:t>
            </a:r>
          </a:p>
          <a:p>
            <a:endParaRPr lang="en-US" sz="2000" dirty="0">
              <a:solidFill>
                <a:schemeClr val="bg1"/>
              </a:solidFill>
            </a:endParaRPr>
          </a:p>
          <a:p>
            <a:r>
              <a:rPr lang="en-US" sz="2000" dirty="0">
                <a:solidFill>
                  <a:schemeClr val="bg1"/>
                </a:solidFill>
              </a:rPr>
              <a:t>HB 2060 Workers' compensation benefits; post-traumatic stress disorder incurred by firefighters, etc.  Status: </a:t>
            </a:r>
            <a:r>
              <a:rPr lang="en-US" sz="2000" dirty="0">
                <a:solidFill>
                  <a:srgbClr val="FF0000"/>
                </a:solidFill>
              </a:rPr>
              <a:t>Failed</a:t>
            </a:r>
            <a:r>
              <a:rPr lang="en-US" sz="2000" dirty="0">
                <a:solidFill>
                  <a:schemeClr val="bg1"/>
                </a:solidFill>
              </a:rPr>
              <a:t>  Introduced by: Paul E. Krizek</a:t>
            </a:r>
          </a:p>
          <a:p>
            <a:endParaRPr lang="en-US" sz="2000" dirty="0">
              <a:solidFill>
                <a:schemeClr val="bg1"/>
              </a:solidFill>
            </a:endParaRPr>
          </a:p>
        </p:txBody>
      </p:sp>
      <p:sp>
        <p:nvSpPr>
          <p:cNvPr id="16" name="Rectangle 7">
            <a:extLst>
              <a:ext uri="{FF2B5EF4-FFF2-40B4-BE49-F238E27FC236}">
                <a16:creationId xmlns:a16="http://schemas.microsoft.com/office/drawing/2014/main" id="{C4E9C032-BE0B-B1E9-209A-813EAF314FDD}"/>
              </a:ext>
            </a:extLst>
          </p:cNvPr>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774AC"/>
                </a:solidFill>
                <a:effectLst/>
                <a:latin typeface="Lato" panose="020F0502020204030203" pitchFamily="34" charset="0"/>
              </a:rPr>
              <a:t>HB2060Workers' compensation benefits; post-traumatic stress disorder incurred by firefighters, etc.</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3498DB"/>
                </a:solidFill>
                <a:effectLst/>
                <a:latin typeface="Lato" panose="020F0502020204030203" pitchFamily="34" charset="0"/>
              </a:rPr>
              <a:t>Print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33333"/>
                </a:solidFill>
                <a:effectLst/>
                <a:latin typeface="Lato" panose="020F0502020204030203" pitchFamily="34" charset="0"/>
              </a:rPr>
              <a:t>Status: Failed</a:t>
            </a:r>
            <a:endParaRPr kumimoji="0" lang="en-US" altLang="en-US" sz="1200" b="0" i="0" u="none" strike="noStrike" cap="none" normalizeH="0" baseline="0" dirty="0">
              <a:ln>
                <a:noFill/>
              </a:ln>
              <a:solidFill>
                <a:srgbClr val="333333"/>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3774AC"/>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774AC"/>
                </a:solidFill>
                <a:effectLst/>
                <a:latin typeface="Lato" panose="020F0502020204030203" pitchFamily="34" charset="0"/>
              </a:rPr>
              <a:t>Patrons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333333"/>
                </a:solidFill>
                <a:effectLst/>
                <a:latin typeface="Lato" panose="020F0502020204030203" pitchFamily="34" charset="0"/>
              </a:rPr>
              <a:t>All Patrons</a:t>
            </a:r>
            <a:endParaRPr kumimoji="0" lang="en-US" altLang="en-US" sz="1200" b="0" i="0" u="none" strike="noStrike" cap="none" normalizeH="0" baseline="0" dirty="0">
              <a:ln>
                <a:noFill/>
              </a:ln>
              <a:solidFill>
                <a:srgbClr val="333333"/>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33333"/>
                </a:solidFill>
                <a:effectLst/>
                <a:latin typeface="Lato" panose="020F0502020204030203" pitchFamily="34" charset="0"/>
              </a:rPr>
              <a:t>Introduced by: </a:t>
            </a:r>
            <a:r>
              <a:rPr kumimoji="0" lang="en-US" altLang="en-US" sz="1000" b="0" i="0" u="none" strike="noStrike" cap="none" normalizeH="0" baseline="0" dirty="0">
                <a:ln>
                  <a:noFill/>
                </a:ln>
                <a:solidFill>
                  <a:srgbClr val="196090"/>
                </a:solidFill>
                <a:effectLst/>
                <a:latin typeface="Lato" panose="020F0502020204030203" pitchFamily="34" charset="0"/>
                <a:hlinkClick r:id="rId5"/>
              </a:rPr>
              <a:t>Paul E. Krizek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274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41A4E-4B2C-2606-7BA0-7361FBAC94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B53FD6-6233-5193-D773-46ED94FCAB2C}"/>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4738AC94-17D6-9379-DE21-7ACCAFB497E8}"/>
              </a:ext>
            </a:extLst>
          </p:cNvPr>
          <p:cNvSpPr>
            <a:spLocks noGrp="1"/>
          </p:cNvSpPr>
          <p:nvPr>
            <p:ph type="sldNum" sz="quarter" idx="12"/>
          </p:nvPr>
        </p:nvSpPr>
        <p:spPr/>
        <p:txBody>
          <a:bodyPr/>
          <a:lstStyle/>
          <a:p>
            <a:fld id="{C263D6C4-4840-40CC-AC84-17E24B3B7BDE}" type="slidenum">
              <a:rPr lang="en-US" smtClean="0"/>
              <a:pPr/>
              <a:t>7</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B63216D7-787A-B02C-D032-75D287234F9A}"/>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1405D2EA-2202-D411-1ABA-54DA0492475A}"/>
              </a:ext>
            </a:extLst>
          </p:cNvPr>
          <p:cNvSpPr txBox="1"/>
          <p:nvPr/>
        </p:nvSpPr>
        <p:spPr>
          <a:xfrm>
            <a:off x="707996" y="3204319"/>
            <a:ext cx="10544204" cy="3108543"/>
          </a:xfrm>
          <a:prstGeom prst="rect">
            <a:avLst/>
          </a:prstGeom>
          <a:noFill/>
        </p:spPr>
        <p:txBody>
          <a:bodyPr wrap="square">
            <a:spAutoFit/>
          </a:bodyPr>
          <a:lstStyle/>
          <a:p>
            <a:pPr algn="l">
              <a:buNone/>
            </a:pPr>
            <a:r>
              <a:rPr lang="en-US" sz="2800" b="0" i="0" dirty="0">
                <a:solidFill>
                  <a:schemeClr val="bg1"/>
                </a:solidFill>
                <a:effectLst/>
                <a:latin typeface="Lato" panose="020F0502020204030203" pitchFamily="34" charset="0"/>
              </a:rPr>
              <a:t>HB 1851 Workers' compensation; presumption for certain cancers, sheriffs and deputy sheriffs. Status: </a:t>
            </a:r>
            <a:r>
              <a:rPr lang="en-US" sz="2800" b="0" i="0" dirty="0">
                <a:solidFill>
                  <a:srgbClr val="FF0000"/>
                </a:solidFill>
                <a:effectLst/>
                <a:latin typeface="Lato" panose="020F0502020204030203" pitchFamily="34" charset="0"/>
              </a:rPr>
              <a:t>Failed</a:t>
            </a:r>
            <a:r>
              <a:rPr lang="en-US" sz="2800" b="0" i="0" dirty="0">
                <a:solidFill>
                  <a:schemeClr val="bg1"/>
                </a:solidFill>
                <a:effectLst/>
                <a:latin typeface="Lato" panose="020F0502020204030203" pitchFamily="34" charset="0"/>
              </a:rPr>
              <a:t>  Introduced by: </a:t>
            </a:r>
            <a:r>
              <a:rPr lang="en-US" sz="2800" b="0" i="0" u="none" strike="noStrike" dirty="0">
                <a:solidFill>
                  <a:schemeClr val="bg1"/>
                </a:solidFill>
                <a:effectLst/>
                <a:latin typeface="Lato" panose="020F0502020204030203" pitchFamily="34" charset="0"/>
                <a:hlinkClick r:id="rId4">
                  <a:extLst>
                    <a:ext uri="{A12FA001-AC4F-418D-AE19-62706E023703}">
                      <ahyp:hlinkClr xmlns:ahyp="http://schemas.microsoft.com/office/drawing/2018/hyperlinkcolor" val="tx"/>
                    </a:ext>
                  </a:extLst>
                </a:hlinkClick>
              </a:rPr>
              <a:t>Jonathan "Jed" Arnold</a:t>
            </a:r>
            <a:endParaRPr lang="en-US" sz="2800" b="0" i="0" u="none" strike="noStrike" dirty="0">
              <a:solidFill>
                <a:schemeClr val="bg1"/>
              </a:solidFill>
              <a:effectLst/>
              <a:latin typeface="Lato" panose="020F0502020204030203" pitchFamily="34" charset="0"/>
            </a:endParaRPr>
          </a:p>
          <a:p>
            <a:pPr algn="l">
              <a:buNone/>
            </a:pPr>
            <a:endParaRPr lang="en-US" sz="2800" dirty="0">
              <a:solidFill>
                <a:schemeClr val="bg1"/>
              </a:solidFill>
              <a:latin typeface="Lato" panose="020F0502020204030203" pitchFamily="34" charset="0"/>
            </a:endParaRPr>
          </a:p>
          <a:p>
            <a:pPr algn="l">
              <a:buNone/>
            </a:pPr>
            <a:r>
              <a:rPr lang="en-US" sz="2800" b="0" i="0" dirty="0">
                <a:solidFill>
                  <a:schemeClr val="bg1"/>
                </a:solidFill>
                <a:effectLst/>
                <a:latin typeface="Lato" panose="020F0502020204030203" pitchFamily="34" charset="0"/>
              </a:rPr>
              <a:t>HB  2320  Workers' compensation; presumption of compensability for lymphoma or myeloma. </a:t>
            </a:r>
            <a:r>
              <a:rPr lang="en-US" sz="2800" dirty="0">
                <a:solidFill>
                  <a:schemeClr val="bg1"/>
                </a:solidFill>
                <a:latin typeface="Lato" panose="020F0502020204030203" pitchFamily="34" charset="0"/>
              </a:rPr>
              <a:t>[fire fighters, etc.]</a:t>
            </a:r>
            <a:r>
              <a:rPr lang="en-US" sz="2800" b="0" i="0" dirty="0">
                <a:solidFill>
                  <a:schemeClr val="bg1"/>
                </a:solidFill>
                <a:effectLst/>
                <a:latin typeface="Lato" panose="020F0502020204030203" pitchFamily="34" charset="0"/>
              </a:rPr>
              <a:t>  Status: </a:t>
            </a:r>
            <a:r>
              <a:rPr lang="en-US" sz="2800" b="0" i="0" dirty="0">
                <a:solidFill>
                  <a:srgbClr val="FF0000"/>
                </a:solidFill>
                <a:effectLst/>
                <a:latin typeface="Lato" panose="020F0502020204030203" pitchFamily="34" charset="0"/>
              </a:rPr>
              <a:t>Failed</a:t>
            </a:r>
            <a:r>
              <a:rPr lang="en-US" sz="2800" b="0" i="0" dirty="0">
                <a:solidFill>
                  <a:schemeClr val="bg1"/>
                </a:solidFill>
                <a:effectLst/>
                <a:latin typeface="Lato" panose="020F0502020204030203" pitchFamily="34" charset="0"/>
              </a:rPr>
              <a:t>  Introduced by:  Will Davis</a:t>
            </a:r>
          </a:p>
        </p:txBody>
      </p:sp>
    </p:spTree>
    <p:extLst>
      <p:ext uri="{BB962C8B-B14F-4D97-AF65-F5344CB8AC3E}">
        <p14:creationId xmlns:p14="http://schemas.microsoft.com/office/powerpoint/2010/main" val="212490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FD1F7-2B4E-F60B-A503-9295912F6C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8F53855-2789-1A0B-A63B-D7E342B6CB5D}"/>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C9489FE9-1290-7955-8801-5F0A98ED1FC9}"/>
              </a:ext>
            </a:extLst>
          </p:cNvPr>
          <p:cNvSpPr>
            <a:spLocks noGrp="1"/>
          </p:cNvSpPr>
          <p:nvPr>
            <p:ph type="sldNum" sz="quarter" idx="12"/>
          </p:nvPr>
        </p:nvSpPr>
        <p:spPr/>
        <p:txBody>
          <a:bodyPr/>
          <a:lstStyle/>
          <a:p>
            <a:fld id="{C263D6C4-4840-40CC-AC84-17E24B3B7BDE}" type="slidenum">
              <a:rPr lang="en-US" smtClean="0"/>
              <a:pPr/>
              <a:t>8</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D53544CE-6CAA-8FC4-F828-7EFDE7E77E65}"/>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5390D3FA-8FF1-C20C-1993-6C17D1D5AB64}"/>
              </a:ext>
            </a:extLst>
          </p:cNvPr>
          <p:cNvSpPr txBox="1"/>
          <p:nvPr/>
        </p:nvSpPr>
        <p:spPr>
          <a:xfrm>
            <a:off x="707995" y="3204319"/>
            <a:ext cx="11423571" cy="3108543"/>
          </a:xfrm>
          <a:prstGeom prst="rect">
            <a:avLst/>
          </a:prstGeom>
          <a:noFill/>
        </p:spPr>
        <p:txBody>
          <a:bodyPr wrap="square">
            <a:spAutoFit/>
          </a:bodyPr>
          <a:lstStyle/>
          <a:p>
            <a:pPr algn="l">
              <a:buNone/>
            </a:pPr>
            <a:r>
              <a:rPr lang="en-US" sz="2800" b="0" i="0" dirty="0">
                <a:solidFill>
                  <a:schemeClr val="bg1"/>
                </a:solidFill>
                <a:effectLst/>
                <a:latin typeface="Lato" panose="020F0502020204030203" pitchFamily="34" charset="0"/>
              </a:rPr>
              <a:t>Workers Compensation – Repetitive Motion Bills</a:t>
            </a:r>
          </a:p>
          <a:p>
            <a:pPr algn="l">
              <a:buNone/>
            </a:pPr>
            <a:endParaRPr lang="en-US" sz="2800" b="0" i="0" dirty="0">
              <a:solidFill>
                <a:schemeClr val="bg1"/>
              </a:solidFill>
              <a:effectLst/>
              <a:latin typeface="Lato" panose="020F0502020204030203" pitchFamily="34" charset="0"/>
            </a:endParaRPr>
          </a:p>
          <a:p>
            <a:pPr algn="l">
              <a:buNone/>
            </a:pPr>
            <a:r>
              <a:rPr lang="en-US" sz="2800" b="0" i="0" dirty="0">
                <a:solidFill>
                  <a:schemeClr val="bg1"/>
                </a:solidFill>
                <a:effectLst/>
                <a:latin typeface="Lato" panose="020F0502020204030203" pitchFamily="34" charset="0"/>
              </a:rPr>
              <a:t>SB 803/788/1112/HB2481 Workers' compensation; injuries caused by repetitive and sustained physical stressors.  Status: </a:t>
            </a:r>
            <a:r>
              <a:rPr lang="en-US" sz="2800" b="0" i="0" dirty="0">
                <a:solidFill>
                  <a:srgbClr val="FF0000"/>
                </a:solidFill>
                <a:effectLst/>
                <a:latin typeface="Lato" panose="020F0502020204030203" pitchFamily="34" charset="0"/>
              </a:rPr>
              <a:t>Failed, Failed, Failed, Failed  </a:t>
            </a:r>
            <a:r>
              <a:rPr lang="en-US" sz="2800" b="0" i="0" dirty="0">
                <a:solidFill>
                  <a:schemeClr val="bg1"/>
                </a:solidFill>
                <a:effectLst/>
                <a:latin typeface="Lato" panose="020F0502020204030203" pitchFamily="34" charset="0"/>
              </a:rPr>
              <a:t>Introduced by: Senators McDougle, Head, Williams Graves and Delegate</a:t>
            </a:r>
            <a:r>
              <a:rPr lang="en-US" sz="2800" dirty="0">
                <a:solidFill>
                  <a:schemeClr val="bg1"/>
                </a:solidFill>
                <a:latin typeface="Lato" panose="020F0502020204030203" pitchFamily="34" charset="0"/>
              </a:rPr>
              <a:t> Krizek</a:t>
            </a:r>
            <a:endParaRPr lang="en-US" sz="2800" b="0" i="0" dirty="0">
              <a:solidFill>
                <a:schemeClr val="bg1"/>
              </a:solidFill>
              <a:effectLst/>
              <a:latin typeface="Lato" panose="020F0502020204030203" pitchFamily="34" charset="0"/>
            </a:endParaRPr>
          </a:p>
          <a:p>
            <a:pPr algn="l">
              <a:buNone/>
            </a:pPr>
            <a:endParaRPr lang="en-US" sz="2800" b="0" i="0" dirty="0">
              <a:solidFill>
                <a:schemeClr val="bg1"/>
              </a:solidFill>
              <a:effectLst/>
              <a:latin typeface="Lato" panose="020F0502020204030203" pitchFamily="34" charset="0"/>
            </a:endParaRPr>
          </a:p>
        </p:txBody>
      </p:sp>
    </p:spTree>
    <p:extLst>
      <p:ext uri="{BB962C8B-B14F-4D97-AF65-F5344CB8AC3E}">
        <p14:creationId xmlns:p14="http://schemas.microsoft.com/office/powerpoint/2010/main" val="386731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5806B-C08C-4BA2-D6CB-5E3814FB0E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A5A2F6-C2D9-1651-28A9-F4FED6293112}"/>
              </a:ext>
            </a:extLst>
          </p:cNvPr>
          <p:cNvSpPr>
            <a:spLocks noGrp="1"/>
          </p:cNvSpPr>
          <p:nvPr>
            <p:ph type="title"/>
          </p:nvPr>
        </p:nvSpPr>
        <p:spPr>
          <a:xfrm>
            <a:off x="5346046" y="576943"/>
            <a:ext cx="7781544" cy="859055"/>
          </a:xfrm>
        </p:spPr>
        <p:txBody>
          <a:bodyPr/>
          <a:lstStyle/>
          <a:p>
            <a:r>
              <a:rPr lang="en-US" dirty="0"/>
              <a:t>2025 Session</a:t>
            </a:r>
          </a:p>
        </p:txBody>
      </p:sp>
      <p:sp>
        <p:nvSpPr>
          <p:cNvPr id="2" name="Slide Number Placeholder 1">
            <a:extLst>
              <a:ext uri="{FF2B5EF4-FFF2-40B4-BE49-F238E27FC236}">
                <a16:creationId xmlns:a16="http://schemas.microsoft.com/office/drawing/2014/main" id="{EABD53E3-FE49-BAEF-3829-64EA78D7DDF6}"/>
              </a:ext>
            </a:extLst>
          </p:cNvPr>
          <p:cNvSpPr>
            <a:spLocks noGrp="1"/>
          </p:cNvSpPr>
          <p:nvPr>
            <p:ph type="sldNum" sz="quarter" idx="12"/>
          </p:nvPr>
        </p:nvSpPr>
        <p:spPr/>
        <p:txBody>
          <a:bodyPr/>
          <a:lstStyle/>
          <a:p>
            <a:fld id="{C263D6C4-4840-40CC-AC84-17E24B3B7BDE}" type="slidenum">
              <a:rPr lang="en-US" smtClean="0"/>
              <a:pPr/>
              <a:t>9</a:t>
            </a:fld>
            <a:endParaRPr lang="en-US" dirty="0"/>
          </a:p>
        </p:txBody>
      </p:sp>
      <p:pic>
        <p:nvPicPr>
          <p:cNvPr id="3" name="Picture 2" descr="A white building with columns&#10;&#10;Description automatically generated">
            <a:extLst>
              <a:ext uri="{FF2B5EF4-FFF2-40B4-BE49-F238E27FC236}">
                <a16:creationId xmlns:a16="http://schemas.microsoft.com/office/drawing/2014/main" id="{FAED6613-0229-5AB3-0799-6C8DFE2C84AC}"/>
              </a:ext>
            </a:extLst>
          </p:cNvPr>
          <p:cNvPicPr>
            <a:picLocks noChangeAspect="1"/>
          </p:cNvPicPr>
          <p:nvPr/>
        </p:nvPicPr>
        <p:blipFill>
          <a:blip r:embed="rId3"/>
          <a:stretch>
            <a:fillRect/>
          </a:stretch>
        </p:blipFill>
        <p:spPr>
          <a:xfrm>
            <a:off x="661729" y="471435"/>
            <a:ext cx="3171717" cy="2378788"/>
          </a:xfrm>
          <a:prstGeom prst="rect">
            <a:avLst/>
          </a:prstGeom>
        </p:spPr>
      </p:pic>
      <p:sp>
        <p:nvSpPr>
          <p:cNvPr id="9" name="TextBox 8">
            <a:extLst>
              <a:ext uri="{FF2B5EF4-FFF2-40B4-BE49-F238E27FC236}">
                <a16:creationId xmlns:a16="http://schemas.microsoft.com/office/drawing/2014/main" id="{EBAC381B-7B22-0557-8A41-7F01DE7CA49D}"/>
              </a:ext>
            </a:extLst>
          </p:cNvPr>
          <p:cNvSpPr txBox="1"/>
          <p:nvPr/>
        </p:nvSpPr>
        <p:spPr>
          <a:xfrm>
            <a:off x="707996" y="3204319"/>
            <a:ext cx="10544204" cy="2677656"/>
          </a:xfrm>
          <a:prstGeom prst="rect">
            <a:avLst/>
          </a:prstGeom>
          <a:noFill/>
        </p:spPr>
        <p:txBody>
          <a:bodyPr wrap="square">
            <a:spAutoFit/>
          </a:bodyPr>
          <a:lstStyle/>
          <a:p>
            <a:r>
              <a:rPr lang="en-US" sz="2800" b="0" i="0" dirty="0">
                <a:solidFill>
                  <a:schemeClr val="bg1"/>
                </a:solidFill>
                <a:effectLst/>
                <a:latin typeface="Lato" panose="020F0502020204030203" pitchFamily="34" charset="0"/>
              </a:rPr>
              <a:t>Workers Compensation – sort of….</a:t>
            </a:r>
          </a:p>
          <a:p>
            <a:endParaRPr lang="en-US" sz="2800" b="0" i="0" dirty="0">
              <a:solidFill>
                <a:schemeClr val="bg1"/>
              </a:solidFill>
              <a:effectLst/>
              <a:latin typeface="Lato" panose="020F0502020204030203" pitchFamily="34" charset="0"/>
            </a:endParaRPr>
          </a:p>
          <a:p>
            <a:r>
              <a:rPr lang="en-US" sz="2800" b="0" i="0" dirty="0">
                <a:solidFill>
                  <a:schemeClr val="bg1"/>
                </a:solidFill>
                <a:effectLst/>
                <a:latin typeface="Lato" panose="020F0502020204030203" pitchFamily="34" charset="0"/>
              </a:rPr>
              <a:t>SB 1299 Workers' compensation; compensation to dependents or beneficiaries of an employee killed.  Status: </a:t>
            </a:r>
            <a:r>
              <a:rPr lang="en-US" sz="2800" b="0" i="0" dirty="0">
                <a:solidFill>
                  <a:srgbClr val="FF0000"/>
                </a:solidFill>
                <a:effectLst/>
                <a:latin typeface="Lato" panose="020F0502020204030203" pitchFamily="34" charset="0"/>
              </a:rPr>
              <a:t>Failed</a:t>
            </a:r>
            <a:r>
              <a:rPr lang="en-US" sz="2800" b="0" i="0" dirty="0">
                <a:solidFill>
                  <a:schemeClr val="bg1"/>
                </a:solidFill>
                <a:effectLst/>
                <a:latin typeface="Lato" panose="020F0502020204030203" pitchFamily="34" charset="0"/>
              </a:rPr>
              <a:t>  Introduced by: Jeremy S. McPike</a:t>
            </a:r>
          </a:p>
          <a:p>
            <a:endParaRPr lang="en-US" sz="2800" b="0" i="0" dirty="0">
              <a:solidFill>
                <a:schemeClr val="bg1"/>
              </a:solidFill>
              <a:effectLst/>
              <a:latin typeface="Lato" panose="020F0502020204030203" pitchFamily="34" charset="0"/>
            </a:endParaRPr>
          </a:p>
        </p:txBody>
      </p:sp>
    </p:spTree>
    <p:extLst>
      <p:ext uri="{BB962C8B-B14F-4D97-AF65-F5344CB8AC3E}">
        <p14:creationId xmlns:p14="http://schemas.microsoft.com/office/powerpoint/2010/main" val="163096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7FDD0B037E984D9005043C2390C4B3" ma:contentTypeVersion="" ma:contentTypeDescription="Create a new document." ma:contentTypeScope="" ma:versionID="0d20579bcf9717fbc98c4b25eabf7262">
  <xsd:schema xmlns:xsd="http://www.w3.org/2001/XMLSchema" xmlns:xs="http://www.w3.org/2001/XMLSchema" xmlns:p="http://schemas.microsoft.com/office/2006/metadata/properties" xmlns:ns2="91ea7213-216c-4a74-9638-66bc9f25f087" targetNamespace="http://schemas.microsoft.com/office/2006/metadata/properties" ma:root="true" ma:fieldsID="24b6a5626f17d7cb3b55a69362f1157f" ns2:_="">
    <xsd:import namespace="91ea7213-216c-4a74-9638-66bc9f25f08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ea7213-216c-4a74-9638-66bc9f25f0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26E0C9-B2AA-42E6-97B6-E1B7D9EAF129}">
  <ds:schemaRefs>
    <ds:schemaRef ds:uri="http://schemas.microsoft.com/sharepoint/v3/contenttype/forms"/>
  </ds:schemaRefs>
</ds:datastoreItem>
</file>

<file path=customXml/itemProps2.xml><?xml version="1.0" encoding="utf-8"?>
<ds:datastoreItem xmlns:ds="http://schemas.openxmlformats.org/officeDocument/2006/customXml" ds:itemID="{CACAB3AB-9DC6-4947-A9C3-3C49E80DB64D}"/>
</file>

<file path=customXml/itemProps3.xml><?xml version="1.0" encoding="utf-8"?>
<ds:datastoreItem xmlns:ds="http://schemas.openxmlformats.org/officeDocument/2006/customXml" ds:itemID="{F5757914-1161-4661-9696-421FD6935CDD}">
  <ds:schemaRefs>
    <ds:schemaRef ds:uri="http://schemas.microsoft.com/office/infopath/2007/PartnerControls"/>
    <ds:schemaRef ds:uri="http://purl.org/dc/dcmitype/"/>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 ds:uri="16c05727-aa75-4e4a-9b5f-8a80a1165891"/>
    <ds:schemaRef ds:uri="71af3243-3dd4-4a8d-8c0d-dd76da1f02a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567</TotalTime>
  <Words>2278</Words>
  <Application>Microsoft Office PowerPoint</Application>
  <PresentationFormat>Widescreen</PresentationFormat>
  <Paragraphs>217</Paragraphs>
  <Slides>27</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Aptos</vt:lpstr>
      <vt:lpstr>Arial</vt:lpstr>
      <vt:lpstr>Calibri</vt:lpstr>
      <vt:lpstr>Google Sans</vt:lpstr>
      <vt:lpstr>Helvetica Neue</vt:lpstr>
      <vt:lpstr>Lato</vt:lpstr>
      <vt:lpstr>Lato</vt:lpstr>
      <vt:lpstr>times</vt:lpstr>
      <vt:lpstr>Trade Gothic LT Pro</vt:lpstr>
      <vt:lpstr>Trebuchet MS</vt:lpstr>
      <vt:lpstr>Office Theme</vt:lpstr>
      <vt:lpstr>  IIAV Legislative Update 2025 Session</vt:lpstr>
      <vt:lpstr>2025 Session</vt:lpstr>
      <vt:lpstr>2025 Session</vt:lpstr>
      <vt:lpstr>2025 Session</vt:lpstr>
      <vt:lpstr>2025 Session</vt:lpstr>
      <vt:lpstr> 2025 Session</vt:lpstr>
      <vt:lpstr>2025 Session</vt:lpstr>
      <vt:lpstr>2025 Session</vt:lpstr>
      <vt:lpstr>2025 Session</vt:lpstr>
      <vt:lpstr>2025 Session</vt:lpstr>
      <vt:lpstr>2025 Session</vt:lpstr>
      <vt:lpstr>2025 Session</vt:lpstr>
      <vt:lpstr>2025 Session</vt:lpstr>
      <vt:lpstr>2025 Session</vt:lpstr>
      <vt:lpstr>2025 Session</vt:lpstr>
      <vt:lpstr>2025 Session</vt:lpstr>
      <vt:lpstr>2025 Session</vt:lpstr>
      <vt:lpstr>2025 Session</vt:lpstr>
      <vt:lpstr>2025 Session</vt:lpstr>
      <vt:lpstr>2025 Session</vt:lpstr>
      <vt:lpstr>2025 Session</vt:lpstr>
      <vt:lpstr>2025 Session</vt:lpstr>
      <vt:lpstr>2025 Session</vt:lpstr>
      <vt:lpstr>2025 Session</vt:lpstr>
      <vt:lpstr>2025 Session</vt:lpstr>
      <vt:lpstr>PowerPoint Presentation</vt:lpstr>
      <vt:lpstr>I IIAV Update on the Virginia General Assembly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IIAV Legislative Update 2024 Session</dc:title>
  <dc:creator>Robert Bradshaw</dc:creator>
  <cp:lastModifiedBy>Molly Hayden</cp:lastModifiedBy>
  <cp:revision>3</cp:revision>
  <cp:lastPrinted>2025-04-22T20:30:17Z</cp:lastPrinted>
  <dcterms:created xsi:type="dcterms:W3CDTF">2024-02-04T18:31:33Z</dcterms:created>
  <dcterms:modified xsi:type="dcterms:W3CDTF">2025-10-22T14:15:27Z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0x010100187FDD0B037E984D9005043C2390C4B3</vt:lpwstr>
  </property>
</Properties>
</file>