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1" autoAdjust="0"/>
    <p:restoredTop sz="94660"/>
  </p:normalViewPr>
  <p:slideViewPr>
    <p:cSldViewPr snapToGrid="0">
      <p:cViewPr>
        <p:scale>
          <a:sx n="90" d="100"/>
          <a:sy n="90" d="100"/>
        </p:scale>
        <p:origin x="39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F83994B-967C-4ECF-8033-5F44AB910278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333E27-D80B-40F7-9BA8-B8EB205C4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142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B6B77-4711-4737-BAA0-CD2DF4EA4BE4}" type="datetime1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BE18-4958-409C-BBB8-ABA66D5198C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7574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7B91B-9741-480C-BF11-F4D4A010CE59}" type="datetime1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BE18-4958-409C-BBB8-ABA66D519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960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4B1EA-27DC-44AD-8047-B77C670B200A}" type="datetime1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BE18-4958-409C-BBB8-ABA66D519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93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D3B9-46A2-4A3C-BC48-75C8462F44A9}" type="datetime1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BE18-4958-409C-BBB8-ABA66D519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740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77CE0-FE89-4D03-9C84-39F15F49AAFB}" type="datetime1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BE18-4958-409C-BBB8-ABA66D5198C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5762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C5BFC-22B6-48DF-837F-AB1893FDA04A}" type="datetime1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BE18-4958-409C-BBB8-ABA66D519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500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04864-5C31-4C01-A992-DB954F97D6C1}" type="datetime1">
              <a:rPr lang="en-US" smtClean="0"/>
              <a:t>2/10/2026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BE18-4958-409C-BBB8-ABA66D519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049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E7FE9-43C1-4FB3-882C-24C9440FA2F8}" type="datetime1">
              <a:rPr lang="en-US" smtClean="0"/>
              <a:t>2/10/2026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BE18-4958-409C-BBB8-ABA66D519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835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84FA-2277-4E3D-8315-27C8E8964EAA}" type="datetime1">
              <a:rPr lang="en-US" smtClean="0"/>
              <a:t>2/10/2026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BE18-4958-409C-BBB8-ABA66D519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408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F43F56C-E6F0-4E4E-B3D5-2F26FDB68D75}" type="datetime1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82BE18-4958-409C-BBB8-ABA66D519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194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4800-44D3-4360-821E-7FA2D8895648}" type="datetime1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BE18-4958-409C-BBB8-ABA66D519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904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D8C9853-EE1D-4CAF-B751-F4DA7ACC2567}" type="datetime1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F82BE18-4958-409C-BBB8-ABA66D5198C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6148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lis.virginia.gov/session-details/20261/member-information/S0100/member-detail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lis.virginia.gov/session-details/20261/member-information/S0105/member-detail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is.virginia.gov/session-details/20261/member-information/H0366/member-details" TargetMode="External"/><Relationship Id="rId2" Type="http://schemas.openxmlformats.org/officeDocument/2006/relationships/hyperlink" Target="https://lis.virginia.gov/session-details/20261/member-information/H0264/member-detail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hyperlink" Target="https://lis.virginia.gov/session-details/20261/member-information/H0351/member-detail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is.virginia.gov/session-details/20261/member-information/S0096/member-details" TargetMode="External"/><Relationship Id="rId2" Type="http://schemas.openxmlformats.org/officeDocument/2006/relationships/hyperlink" Target="https://lis.virginia.gov/session-details/20261/member-information/S0112/member-detail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hyperlink" Target="https://lis.virginia.gov/session-details/20261/member-information/H0317/member-detail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is.virginia.gov/session-details/20261/member-information/S0068/member-details" TargetMode="External"/><Relationship Id="rId2" Type="http://schemas.openxmlformats.org/officeDocument/2006/relationships/hyperlink" Target="https://lis.virginia.gov/session-details/20261/member-information/S0082/member-detail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is.virginia.gov/session-details/20261/member-information/H0349/member-details" TargetMode="External"/><Relationship Id="rId2" Type="http://schemas.openxmlformats.org/officeDocument/2006/relationships/hyperlink" Target="https://lis.virginia.gov/session-details/20261/member-information/H0340/member-detail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is.virginia.gov/session-details/20261/member-information/H0227/member-details" TargetMode="External"/><Relationship Id="rId2" Type="http://schemas.openxmlformats.org/officeDocument/2006/relationships/hyperlink" Target="https://lis.virginia.gov/session-details/20261/member-information/H0295/member-detail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is.virginia.gov/session-details/20261/member-information/H0314/member-details" TargetMode="External"/><Relationship Id="rId2" Type="http://schemas.openxmlformats.org/officeDocument/2006/relationships/hyperlink" Target="https://lis.virginia.gov/session-details/20261/member-information/S0114/member-detail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lis.virginia.gov/session-details/20261/member-information/H0372/member-detail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37500-E33B-C7EC-938F-B8DD537557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118" y="735106"/>
            <a:ext cx="10053763" cy="2928470"/>
          </a:xfrm>
        </p:spPr>
        <p:txBody>
          <a:bodyPr anchor="b">
            <a:normAutofit/>
          </a:bodyPr>
          <a:lstStyle/>
          <a:p>
            <a:pPr algn="ctr"/>
            <a:r>
              <a:rPr lang="en-US" sz="6000" b="1" dirty="0">
                <a:solidFill>
                  <a:schemeClr val="tx1"/>
                </a:solidFill>
              </a:rPr>
              <a:t>2026 Session of the Virginia General Assembly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75141B-1F6F-91FE-D2CA-9CC82A75C0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851" y="4491417"/>
            <a:ext cx="2126298" cy="1631477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AF683-7C75-9F70-554C-DF8B348C9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BE18-4958-409C-BBB8-ABA66D5198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250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435A1A-492A-EF3E-BFE3-775056C2EE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B5F1C-ADE6-08DE-669A-2969611CA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442" y="914817"/>
            <a:ext cx="6348748" cy="827275"/>
          </a:xfrm>
        </p:spPr>
        <p:txBody>
          <a:bodyPr anchor="b"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Watch List Bills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5FA8C83B-A783-A9F0-CFD7-31E47FEAFEE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178442" y="1839433"/>
            <a:ext cx="9835116" cy="389260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2800" dirty="0"/>
              <a:t>SB376  Motor vehicle collisions; preservation and collection of certain mobile telephone data.  Introduced by: </a:t>
            </a:r>
            <a:r>
              <a:rPr lang="en-US" sz="2800" dirty="0">
                <a:hlinkClick r:id="rId2"/>
              </a:rPr>
              <a:t>Scott A. </a:t>
            </a:r>
            <a:r>
              <a:rPr lang="en-US" sz="2800" dirty="0" err="1">
                <a:hlinkClick r:id="rId2"/>
              </a:rPr>
              <a:t>Surovell</a:t>
            </a:r>
            <a:r>
              <a:rPr lang="en-US" sz="2800" dirty="0">
                <a:hlinkClick r:id="rId2"/>
              </a:rPr>
              <a:t> </a:t>
            </a:r>
            <a:r>
              <a:rPr lang="en-US" sz="2800" dirty="0"/>
              <a:t>  Status:  Amended passed Senate Courts with agreement between insurance companies and trial lawyers  </a:t>
            </a:r>
          </a:p>
          <a:p>
            <a:pPr marL="0" indent="0">
              <a:spcAft>
                <a:spcPts val="600"/>
              </a:spcAft>
              <a:buNone/>
            </a:pPr>
            <a:endParaRPr lang="en-US" sz="2800" dirty="0"/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/>
              <a:t>HB 1415  VA Housing Homeowners insurance, companion animals and certain pets Introduced by Schmidt  Status: Insurance references removed – Reported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5DEC0E-1F4B-EFCB-6114-68E8689CE7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441" y="401358"/>
            <a:ext cx="1338378" cy="102691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48A037-AD03-53DD-E6AE-A2669320E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BE18-4958-409C-BBB8-ABA66D5198C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502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9E0D1A-B859-A984-E1EB-E3B71B1F4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9298C-94D4-B05F-8C54-03B2BDF5F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Watch List Bills</a:t>
            </a:r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8BB2665A-E0A4-9EBB-9F37-A4B3410AC9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97280" y="1928746"/>
            <a:ext cx="10150641" cy="392107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buNone/>
            </a:pPr>
            <a:r>
              <a:rPr lang="en-US" sz="2800" dirty="0"/>
              <a:t>SB297  Photo speed monitoring devices; law-enforcement agencies to report to VSP number of summonses, etc.  Introduced by: </a:t>
            </a:r>
            <a:r>
              <a:rPr lang="en-US" sz="2800" dirty="0">
                <a:hlinkClick r:id="rId2"/>
              </a:rPr>
              <a:t>Mark J. Peake</a:t>
            </a:r>
            <a:r>
              <a:rPr lang="en-US" sz="2800" dirty="0"/>
              <a:t>  Status: Senate Transportation reported and referred to S Finance – Originally prohibited photo speed devices in Commonwealth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/>
              <a:t>HB 107  Underinsured motorist benefits;  Actions against released defendant – Introduced by Ballard  Status:  Passed House referred to Senate C&amp;L as originally introduced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5914EE-D0A8-7BC7-C136-3A760D8180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441" y="401358"/>
            <a:ext cx="1338378" cy="102691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6D0399-C618-D7EB-BEA3-F191063ED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BE18-4958-409C-BBB8-ABA66D5198C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17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664CA8-29AF-2AD7-0902-8358BE29EF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F1763-8337-8F17-82F4-9A2CBEA56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Watch List Bills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AA431-12D0-D93A-EF6D-B497C170D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Health Bills: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6 Mandate bills tabled and sent to Health Insurance Reform Commission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Other Bills of Note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HB 1335 – Insurance Fraud Definition – Failed – took last year’s language and changed from felony to civil penalty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SB 208 – “all lined adjustor” Failed in Senate Finance with massive financial impact statement from BOI</a:t>
            </a:r>
          </a:p>
          <a:p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5E37EC-39CA-BEA7-3853-7ABFBAB96B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441" y="401358"/>
            <a:ext cx="1338378" cy="102691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EFF897-0204-E091-1465-FA8C6D6D9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BE18-4958-409C-BBB8-ABA66D5198C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14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638D28-FDC8-E325-A668-3B8FCD5827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175F8-4921-F056-8E3C-637036945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Favorite Bills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4F88533C-1EE3-6F1C-7D6C-DA28E38EABE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267401" y="2168935"/>
            <a:ext cx="10647946" cy="180357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buNone/>
            </a:pPr>
            <a:r>
              <a:rPr lang="en-US" sz="3600" dirty="0"/>
              <a:t>HB 1299 – “Shall = Shall”</a:t>
            </a:r>
          </a:p>
          <a:p>
            <a:pPr marL="0" indent="0">
              <a:buNone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rgbClr val="196090"/>
              </a:solidFill>
              <a:effectLst/>
              <a:latin typeface="Lato" panose="020F0502020204030203" pitchFamily="34" charset="0"/>
            </a:endParaRPr>
          </a:p>
          <a:p>
            <a:pPr marL="0" indent="0">
              <a:buNone/>
            </a:pPr>
            <a:r>
              <a:rPr lang="en-US" altLang="en-US" sz="3600" dirty="0">
                <a:latin typeface="Lato" panose="020F0502020204030203" pitchFamily="34" charset="0"/>
              </a:rPr>
              <a:t>HB 1395 – Halloween Bill</a:t>
            </a:r>
            <a:endParaRPr kumimoji="0" lang="en-US" altLang="en-US" b="0" i="0" u="none" strike="noStrike" cap="none" normalizeH="0" baseline="0" dirty="0">
              <a:ln>
                <a:noFill/>
              </a:ln>
              <a:effectLst/>
              <a:latin typeface="Lato" panose="020F050202020403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2A717F-AF0D-74F9-000C-70ED9D619D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441" y="401358"/>
            <a:ext cx="1338378" cy="102691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52EED5-60E0-1721-FE51-D75C40F26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BE18-4958-409C-BBB8-ABA66D5198C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33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7A016-F737-0DE0-79C9-A513F6F7B9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Let’s head to the General Assembly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82033B-2C50-7E81-AFB6-4E9C05304A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Address: 923 E W Broad St</a:t>
            </a:r>
          </a:p>
          <a:p>
            <a:r>
              <a:rPr lang="en-US" sz="2000" dirty="0"/>
              <a:t>Go out the front of the Marriott and go Left on Board, it’s 2 Blocks on the right side of the street!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EC6988-D8B9-3C92-23B4-435B68686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BE18-4958-409C-BBB8-ABA66D5198C3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2DC1F2-727B-4677-B8F9-D59304139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441" y="401358"/>
            <a:ext cx="1338378" cy="102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873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3F6E9-6369-AA05-D3F7-B7D668F3C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We Value Your Feedback!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72FBB-F3DD-4079-AFAC-F19512FE7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Please scan the QR Code to take this 2-minute survey! One will also be emailed following the event!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DBA0B4-3415-C997-0D85-6BDD1C1EF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BE18-4958-409C-BBB8-ABA66D5198C3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4B6547-3ECE-21EA-89D8-38B30D4BD0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279" y="2478027"/>
            <a:ext cx="3499441" cy="349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702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55D692-27C0-0536-AAD9-D3FFB3EE6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BE18-4958-409C-BBB8-ABA66D5198C3}" type="slidenum">
              <a:rPr lang="en-US" smtClean="0"/>
              <a:t>16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7E5E14-601A-CF99-9A0A-8B0E9CB60A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780" y="197883"/>
            <a:ext cx="9116440" cy="607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386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DB743-6AF5-BE70-DD34-E8938D2E4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tx1"/>
                </a:solidFill>
              </a:rPr>
              <a:t>Bills of Concern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B88C489-03EE-047E-3B60-245D8CB9CCF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371599" y="2555264"/>
            <a:ext cx="9724031" cy="368335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HB449   Civil actions filed on behalf of multiple persons; class actions. Introduced by: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Marcus B. Simon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 Status Senate Courts   SB 229  Introduced by Scott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cs typeface="Arial" panose="020B0604020202020204" pitchFamily="34" charset="0"/>
              </a:rPr>
              <a:t>Surovell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 Status:  Senate Finance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lang="en-US" altLang="en-US" sz="2400" dirty="0">
              <a:latin typeface="Lato" panose="020F0502020204030203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dirty="0"/>
              <a:t>HB1111  Civil litigation; suspension bonds and irrevocable letters of credit upon appeal. Introduced by: </a:t>
            </a:r>
            <a:r>
              <a:rPr lang="en-US" sz="2400" dirty="0">
                <a:hlinkClick r:id="rId3"/>
              </a:rPr>
              <a:t>Phil M. Hernandez </a:t>
            </a:r>
            <a:r>
              <a:rPr lang="en-US" sz="2400" dirty="0"/>
              <a:t> Status:  House Courts Civil Sub</a:t>
            </a:r>
          </a:p>
          <a:p>
            <a:pPr>
              <a:spcAft>
                <a:spcPts val="600"/>
              </a:spcAft>
            </a:pPr>
            <a:endParaRPr lang="en-US" sz="2400" dirty="0"/>
          </a:p>
          <a:p>
            <a:pPr>
              <a:spcAft>
                <a:spcPts val="600"/>
              </a:spcAft>
            </a:pPr>
            <a:r>
              <a:rPr lang="en-US" sz="2400" dirty="0"/>
              <a:t>HB997 Long-term care insurance; premium rate increases, regulations.  Introduced by: </a:t>
            </a:r>
            <a:r>
              <a:rPr lang="en-US" sz="2400" dirty="0">
                <a:hlinkClick r:id="rId4"/>
              </a:rPr>
              <a:t>Holly M. Seibold</a:t>
            </a:r>
            <a:r>
              <a:rPr lang="en-US" sz="2400" dirty="0"/>
              <a:t>  Status:  HCL Sub #1</a:t>
            </a:r>
          </a:p>
          <a:p>
            <a:pPr>
              <a:spcAft>
                <a:spcPts val="600"/>
              </a:spcAft>
            </a:pPr>
            <a:endParaRPr lang="en-US" sz="2000" dirty="0"/>
          </a:p>
          <a:p>
            <a:pPr>
              <a:spcAft>
                <a:spcPts val="600"/>
              </a:spcAft>
            </a:pPr>
            <a:endParaRPr lang="en-US" sz="2000" dirty="0"/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  <a:latin typeface="Lato" panose="020F0502020204030203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BDF0E5-1F09-7620-FD94-FAC7907E51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441" y="401358"/>
            <a:ext cx="1338378" cy="102691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30FA45-028A-A01E-26E0-84E483352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BE18-4958-409C-BBB8-ABA66D5198C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28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174F8-F14E-C0C0-7E08-FC28A7FD0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Bills of Concern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EF4A03C1-CE92-99C9-3A8E-4BB7ADF01E9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233984" y="3588492"/>
            <a:ext cx="9724031" cy="368335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Lato" panose="020F0502020204030203" pitchFamily="34" charset="0"/>
              </a:rPr>
              <a:t>SB775  Insurance; increases fees for vehicles, etc. Introduced by: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Lato" panose="020F050202020403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T. Travis Hackworth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Lato" panose="020F0502020204030203" pitchFamily="34" charset="0"/>
              </a:rPr>
              <a:t>  Status:  Senate C&amp;L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effectLst/>
              <a:latin typeface="Lato" panose="020F0502020204030203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800" dirty="0"/>
              <a:t>SB594 Motor vehicle insurance; unauthorized addition of insured drivers prohibited. Introduced by: </a:t>
            </a:r>
            <a:r>
              <a:rPr lang="en-US" sz="2800" dirty="0">
                <a:hlinkClick r:id="rId3"/>
              </a:rPr>
              <a:t>Bill DeSteph</a:t>
            </a:r>
            <a:r>
              <a:rPr lang="en-US" sz="2800" dirty="0"/>
              <a:t>  Statis:  Senate C&amp;L</a:t>
            </a:r>
          </a:p>
          <a:p>
            <a:pPr>
              <a:spcAft>
                <a:spcPts val="600"/>
              </a:spcAft>
            </a:pPr>
            <a:endParaRPr lang="en-US" sz="2800" dirty="0"/>
          </a:p>
          <a:p>
            <a:pPr>
              <a:spcAft>
                <a:spcPts val="600"/>
              </a:spcAft>
            </a:pPr>
            <a:r>
              <a:rPr lang="en-US" sz="2800" dirty="0"/>
              <a:t>HB808  Insurance; unfair claim settlement practices, modification of loss estimate.  Introduced by: </a:t>
            </a:r>
            <a:r>
              <a:rPr lang="en-US" sz="2800" dirty="0">
                <a:hlinkClick r:id="rId4"/>
              </a:rPr>
              <a:t>Dan I. Helmer </a:t>
            </a:r>
            <a:r>
              <a:rPr lang="en-US" sz="2800" dirty="0"/>
              <a:t>  Status:  HCL Sub #1</a:t>
            </a:r>
          </a:p>
          <a:p>
            <a:pPr>
              <a:spcAft>
                <a:spcPts val="600"/>
              </a:spcAft>
            </a:pPr>
            <a:endParaRPr lang="en-US" sz="2800" dirty="0"/>
          </a:p>
          <a:p>
            <a:pPr>
              <a:spcAft>
                <a:spcPts val="600"/>
              </a:spcAft>
            </a:pPr>
            <a:endParaRPr lang="en-US" sz="2800" dirty="0"/>
          </a:p>
          <a:p>
            <a:pPr>
              <a:spcAft>
                <a:spcPts val="600"/>
              </a:spcAft>
            </a:pPr>
            <a:endParaRPr lang="en-US" sz="2800" dirty="0"/>
          </a:p>
          <a:p>
            <a:pPr marL="0" indent="0">
              <a:spcAft>
                <a:spcPts val="600"/>
              </a:spcAft>
              <a:buNone/>
            </a:pPr>
            <a:endParaRPr lang="en-US" sz="2800" dirty="0"/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effectLst/>
              <a:latin typeface="Lato" panose="020F0502020204030203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9F8C1C-6382-DE83-31AB-E6A3E50530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441" y="401358"/>
            <a:ext cx="1338378" cy="102691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D1B860-3C11-1726-FCD3-517E77B85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BE18-4958-409C-BBB8-ABA66D5198C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9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F32454-6E1B-F8FF-E27E-BA6EC79EB9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24508-047D-8C95-928F-599566C2C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tx1"/>
                </a:solidFill>
              </a:rPr>
              <a:t>Bills of Concern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633DD84-FC29-B67B-55DB-F5A3B9283A5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371599" y="3174642"/>
            <a:ext cx="9724031" cy="368335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800" dirty="0"/>
              <a:t>SB99  Medical malpractice; limitations on recovery, certain actions.  Introduced by: </a:t>
            </a:r>
            <a:r>
              <a:rPr lang="en-US" sz="2800" dirty="0">
                <a:hlinkClick r:id="rId2"/>
              </a:rPr>
              <a:t>William M. Stanley, Jr. </a:t>
            </a:r>
            <a:r>
              <a:rPr lang="en-US" sz="2800" dirty="0"/>
              <a:t>  Status:  Senate Finance</a:t>
            </a:r>
          </a:p>
          <a:p>
            <a:pPr>
              <a:spcAft>
                <a:spcPts val="600"/>
              </a:spcAft>
            </a:pPr>
            <a:endParaRPr lang="en-US" sz="2800" dirty="0"/>
          </a:p>
          <a:p>
            <a:pPr>
              <a:spcAft>
                <a:spcPts val="600"/>
              </a:spcAft>
            </a:pPr>
            <a:r>
              <a:rPr lang="en-US" sz="2800" dirty="0"/>
              <a:t>SB536  Medical malpractice actions; limitation on recovery, prejudgment interest.  Introduced by: </a:t>
            </a:r>
            <a:r>
              <a:rPr lang="en-US" sz="2800" dirty="0">
                <a:hlinkClick r:id="rId3"/>
              </a:rPr>
              <a:t>Mark D. Obenshain</a:t>
            </a:r>
            <a:r>
              <a:rPr lang="en-US" sz="2800" dirty="0"/>
              <a:t>  Status:  Senate Finance</a:t>
            </a:r>
          </a:p>
          <a:p>
            <a:pPr>
              <a:spcAft>
                <a:spcPts val="600"/>
              </a:spcAft>
            </a:pPr>
            <a:endParaRPr lang="en-US" sz="2800" dirty="0"/>
          </a:p>
          <a:p>
            <a:pPr>
              <a:spcAft>
                <a:spcPts val="600"/>
              </a:spcAft>
            </a:pPr>
            <a:endParaRPr lang="en-US" sz="2800" dirty="0"/>
          </a:p>
          <a:p>
            <a:pPr marL="0" indent="0">
              <a:spcAft>
                <a:spcPts val="600"/>
              </a:spcAft>
              <a:buNone/>
            </a:pPr>
            <a:endParaRPr lang="en-US" sz="2800" dirty="0"/>
          </a:p>
          <a:p>
            <a:pPr>
              <a:spcAft>
                <a:spcPts val="600"/>
              </a:spcAft>
            </a:pPr>
            <a:endParaRPr lang="en-US" sz="2800" dirty="0"/>
          </a:p>
          <a:p>
            <a:pPr>
              <a:spcAft>
                <a:spcPts val="600"/>
              </a:spcAft>
            </a:pPr>
            <a:endParaRPr lang="en-US" sz="2800" dirty="0"/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effectLst/>
              <a:latin typeface="Lato" panose="020F0502020204030203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9D04F2-5D78-89DC-3F37-A6C5C87BF0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441" y="401358"/>
            <a:ext cx="1338378" cy="102691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08EAD0-0E4D-2D4B-5743-C1C5F1BB8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BE18-4958-409C-BBB8-ABA66D5198C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942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4A5624-5E72-F1BD-8A06-D7785C62D3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ADF09-6407-E694-4A27-D97D8FEFC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Bills of Concern - Roofs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57F0521-7C39-8E4C-AA8C-5B7C5618FE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371599" y="3549955"/>
            <a:ext cx="9724031" cy="368335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endParaRPr lang="en-US" sz="2800" dirty="0"/>
          </a:p>
          <a:p>
            <a:pPr>
              <a:spcAft>
                <a:spcPts val="600"/>
              </a:spcAft>
            </a:pPr>
            <a:r>
              <a:rPr lang="en-US" sz="2800" dirty="0"/>
              <a:t>HB677  Residential property owners; insurance policies, roofing services by contractors. Introduced by: </a:t>
            </a:r>
            <a:r>
              <a:rPr lang="en-US" sz="2800" dirty="0">
                <a:hlinkClick r:id="rId2"/>
              </a:rPr>
              <a:t>Michelle Lopes Maldonado </a:t>
            </a:r>
            <a:r>
              <a:rPr lang="en-US" sz="2800" dirty="0"/>
              <a:t> Status: Reported to Full House   Companion Bill:  SB 402;  Scott </a:t>
            </a:r>
            <a:r>
              <a:rPr lang="en-US" sz="2800" dirty="0" err="1"/>
              <a:t>Surovell</a:t>
            </a:r>
            <a:r>
              <a:rPr lang="en-US" sz="2800" dirty="0"/>
              <a:t> – Passed Senate – House C&amp;L</a:t>
            </a:r>
          </a:p>
          <a:p>
            <a:pPr>
              <a:spcAft>
                <a:spcPts val="600"/>
              </a:spcAft>
            </a:pPr>
            <a:endParaRPr lang="en-US" sz="2800" dirty="0"/>
          </a:p>
          <a:p>
            <a:pPr>
              <a:spcAft>
                <a:spcPts val="600"/>
              </a:spcAft>
            </a:pPr>
            <a:r>
              <a:rPr lang="en-US" sz="2800" dirty="0"/>
              <a:t>HB1253  Property insurance; use of aerial or satellite imagery. Introduced by: </a:t>
            </a:r>
            <a:r>
              <a:rPr lang="en-US" sz="2800" dirty="0">
                <a:hlinkClick r:id="rId3"/>
              </a:rPr>
              <a:t>Jackie H. Glass</a:t>
            </a:r>
            <a:r>
              <a:rPr lang="en-US" sz="2800" dirty="0"/>
              <a:t>  Status:  H L&amp;C Sub #1</a:t>
            </a:r>
          </a:p>
          <a:p>
            <a:pPr>
              <a:spcAft>
                <a:spcPts val="600"/>
              </a:spcAft>
            </a:pPr>
            <a:endParaRPr lang="en-US" sz="2800" dirty="0"/>
          </a:p>
          <a:p>
            <a:pPr>
              <a:spcAft>
                <a:spcPts val="600"/>
              </a:spcAft>
            </a:pPr>
            <a:endParaRPr lang="en-US" sz="2800" dirty="0"/>
          </a:p>
          <a:p>
            <a:pPr>
              <a:spcAft>
                <a:spcPts val="600"/>
              </a:spcAft>
            </a:pPr>
            <a:endParaRPr lang="en-US" sz="2800" dirty="0"/>
          </a:p>
          <a:p>
            <a:pPr marL="0" indent="0">
              <a:spcAft>
                <a:spcPts val="600"/>
              </a:spcAft>
              <a:buNone/>
            </a:pPr>
            <a:endParaRPr lang="en-US" sz="2800" dirty="0"/>
          </a:p>
          <a:p>
            <a:pPr>
              <a:spcAft>
                <a:spcPts val="600"/>
              </a:spcAft>
            </a:pPr>
            <a:endParaRPr lang="en-US" sz="2800" dirty="0"/>
          </a:p>
          <a:p>
            <a:pPr>
              <a:spcAft>
                <a:spcPts val="600"/>
              </a:spcAft>
            </a:pPr>
            <a:endParaRPr lang="en-US" sz="2800" dirty="0"/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effectLst/>
              <a:latin typeface="Lato" panose="020F0502020204030203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3E709B-B752-3D36-F298-76645031B3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441" y="401358"/>
            <a:ext cx="1338378" cy="102691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C4331E-9152-1C61-220F-30F167CA7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BE18-4958-409C-BBB8-ABA66D5198C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956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579D3C-728C-E4A5-D43A-C9777B9BD3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A19FF-203C-8D85-2C61-CE9B86066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tx1"/>
                </a:solidFill>
              </a:rPr>
              <a:t>Bills of Concern - Business Issues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80CA5A66-4B12-FA4B-CF66-7D848971A6A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233984" y="3507425"/>
            <a:ext cx="9724031" cy="368335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Lato" panose="020F0502020204030203" pitchFamily="34" charset="0"/>
              </a:rPr>
              <a:t>HB5  Employment; paid sick leave, civil penalties. Introduced by: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Lato" panose="020F050202020403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Kelly K.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Lato" panose="020F050202020403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Convirs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Lato" panose="020F050202020403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-Fowler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Lato" panose="020F0502020204030203" pitchFamily="34" charset="0"/>
              </a:rPr>
              <a:t>  Status:  Reported From House Appropriations    Senate Companion SB 199, Favola  Status:  Senate Finance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lang="en-US" altLang="en-US" sz="2800" dirty="0">
              <a:latin typeface="Lato" panose="020F0502020204030203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800" dirty="0"/>
              <a:t>HB176  State-facilitated IRA saving program; various changes to the program.  Introduced by: </a:t>
            </a:r>
            <a:r>
              <a:rPr lang="en-US" sz="2800" dirty="0">
                <a:hlinkClick r:id="rId3"/>
              </a:rPr>
              <a:t>Luke E. Torian </a:t>
            </a:r>
            <a:r>
              <a:rPr lang="en-US" sz="2800" dirty="0"/>
              <a:t> - Passed House – Referred to Senate Appropriations  Companion to SB 149 – Passed Senate referred to House Appropriations</a:t>
            </a:r>
          </a:p>
          <a:p>
            <a:pPr>
              <a:spcAft>
                <a:spcPts val="600"/>
              </a:spcAft>
            </a:pPr>
            <a:endParaRPr lang="en-US" sz="2800" dirty="0"/>
          </a:p>
          <a:p>
            <a:pPr>
              <a:spcAft>
                <a:spcPts val="600"/>
              </a:spcAft>
            </a:pPr>
            <a:endParaRPr lang="en-US" sz="2800" dirty="0"/>
          </a:p>
          <a:p>
            <a:pPr>
              <a:spcAft>
                <a:spcPts val="600"/>
              </a:spcAft>
            </a:pPr>
            <a:endParaRPr lang="en-US" sz="2800" dirty="0"/>
          </a:p>
          <a:p>
            <a:pPr>
              <a:spcAft>
                <a:spcPts val="600"/>
              </a:spcAft>
            </a:pPr>
            <a:endParaRPr lang="en-US" sz="2800" dirty="0"/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effectLst/>
              <a:latin typeface="Lato" panose="020F0502020204030203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782B57-C53B-DBE3-B65A-6A215F810B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441" y="401358"/>
            <a:ext cx="1338378" cy="102691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340605-F677-2F2B-B115-8FB87B3A4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BE18-4958-409C-BBB8-ABA66D5198C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05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F168A6-2023-09A3-E5E3-48E9A530C5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B5CDA-524E-E7A9-8958-3EF1560BA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Bills of Concern - Business Issues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E033A368-9F47-D9A3-9E63-7C7ED633F67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371599" y="3174642"/>
            <a:ext cx="9724031" cy="368335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3200" dirty="0"/>
              <a:t>Prospective employer; prohibited from seeking wage or salary history of prospective employees.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HB 636 Maldonado – HLC #2 Recommends Reporting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HB 962 Mehta – Referred to HLC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SB 215  </a:t>
            </a:r>
            <a:r>
              <a:rPr lang="en-US" sz="2400" dirty="0" err="1"/>
              <a:t>Boysko</a:t>
            </a:r>
            <a:r>
              <a:rPr lang="en-US" sz="2400" dirty="0"/>
              <a:t> – Passed Senate</a:t>
            </a:r>
          </a:p>
          <a:p>
            <a:pPr>
              <a:spcAft>
                <a:spcPts val="600"/>
              </a:spcAft>
            </a:pPr>
            <a:endParaRPr lang="en-US" sz="3200" dirty="0"/>
          </a:p>
          <a:p>
            <a:pPr>
              <a:spcAft>
                <a:spcPts val="600"/>
              </a:spcAft>
            </a:pPr>
            <a:endParaRPr lang="en-US" sz="3200" dirty="0"/>
          </a:p>
          <a:p>
            <a:pPr>
              <a:spcAft>
                <a:spcPts val="600"/>
              </a:spcAft>
            </a:pPr>
            <a:endParaRPr lang="en-US" sz="3200" dirty="0"/>
          </a:p>
          <a:p>
            <a:pPr>
              <a:spcAft>
                <a:spcPts val="600"/>
              </a:spcAft>
            </a:pPr>
            <a:endParaRPr lang="en-US" sz="3200" dirty="0"/>
          </a:p>
          <a:p>
            <a:pPr>
              <a:spcAft>
                <a:spcPts val="600"/>
              </a:spcAft>
            </a:pPr>
            <a:endParaRPr lang="en-US" sz="3200" dirty="0"/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>
              <a:ln>
                <a:noFill/>
              </a:ln>
              <a:effectLst/>
              <a:latin typeface="Lato" panose="020F0502020204030203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268377-A50D-3DD6-85CC-76F0391BB9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441" y="401358"/>
            <a:ext cx="1338378" cy="102691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844FBA-4A34-29EA-5DE6-0CB17F294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BE18-4958-409C-BBB8-ABA66D5198C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078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A517E0-A240-AF0E-62B2-C600250958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7B38A-91FD-6632-7555-E2DAF82A5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tx1"/>
                </a:solidFill>
              </a:rPr>
              <a:t>Bills of Concern - Safety Issues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478BD23C-38AD-E46E-6142-5025A3419B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371599" y="3653107"/>
            <a:ext cx="9724031" cy="368335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800" dirty="0"/>
              <a:t>SB435  Lane filtering; motorcycles, penalty, delayed effective date. Introduced by: </a:t>
            </a:r>
            <a:r>
              <a:rPr lang="en-US" sz="2800" dirty="0">
                <a:hlinkClick r:id="rId2"/>
              </a:rPr>
              <a:t>Lamont Bagby</a:t>
            </a:r>
            <a:r>
              <a:rPr lang="en-US" sz="2800" dirty="0"/>
              <a:t> – Status:  Passed Senate going to House Transportation – Opposed by State Police, APCIA, Trucking, AAA, Sheriff’s, IIAV</a:t>
            </a:r>
          </a:p>
          <a:p>
            <a:pPr>
              <a:spcAft>
                <a:spcPts val="600"/>
              </a:spcAft>
            </a:pPr>
            <a:endParaRPr lang="en-US" sz="2800" dirty="0"/>
          </a:p>
          <a:p>
            <a:pPr>
              <a:spcAft>
                <a:spcPts val="600"/>
              </a:spcAft>
            </a:pPr>
            <a:r>
              <a:rPr lang="en-US" sz="2800" dirty="0"/>
              <a:t>HB320  Live streaming while driving; prohibited, penalty. Introduced by: </a:t>
            </a:r>
            <a:r>
              <a:rPr lang="en-US" sz="2800" dirty="0">
                <a:hlinkClick r:id="rId3"/>
              </a:rPr>
              <a:t>Joshua G. Cole</a:t>
            </a:r>
            <a:r>
              <a:rPr lang="en-US" sz="2800" dirty="0"/>
              <a:t>:  Status:  Assigned to House Transportation Criminal Subcommittee</a:t>
            </a:r>
          </a:p>
          <a:p>
            <a:pPr>
              <a:spcAft>
                <a:spcPts val="600"/>
              </a:spcAft>
            </a:pPr>
            <a:endParaRPr lang="en-US" sz="2800" dirty="0"/>
          </a:p>
          <a:p>
            <a:pPr>
              <a:spcAft>
                <a:spcPts val="600"/>
              </a:spcAft>
            </a:pPr>
            <a:endParaRPr lang="en-US" sz="2800" dirty="0"/>
          </a:p>
          <a:p>
            <a:pPr>
              <a:spcAft>
                <a:spcPts val="600"/>
              </a:spcAft>
            </a:pPr>
            <a:endParaRPr lang="en-US" sz="2800" dirty="0"/>
          </a:p>
          <a:p>
            <a:pPr>
              <a:spcAft>
                <a:spcPts val="600"/>
              </a:spcAft>
            </a:pPr>
            <a:endParaRPr lang="en-US" sz="2800" dirty="0"/>
          </a:p>
          <a:p>
            <a:pPr>
              <a:spcAft>
                <a:spcPts val="600"/>
              </a:spcAft>
            </a:pPr>
            <a:endParaRPr lang="en-US" sz="2800" dirty="0"/>
          </a:p>
          <a:p>
            <a:pPr>
              <a:spcAft>
                <a:spcPts val="600"/>
              </a:spcAft>
            </a:pPr>
            <a:endParaRPr lang="en-US" sz="2800" dirty="0"/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effectLst/>
              <a:latin typeface="Lato" panose="020F0502020204030203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6DD1A5-460F-1898-CEBD-0570671580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441" y="401358"/>
            <a:ext cx="1338378" cy="102691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FD9517-66FD-5151-2060-9A73C3BA5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BE18-4958-409C-BBB8-ABA66D5198C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15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98CD67-7330-BD41-BB91-487307A398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6D287-D1BA-3310-9CEA-AF547309E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28" y="621260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Watch List Bills</a:t>
            </a:r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DC8B7D7C-8DE4-18AE-DF08-EC7A1688EAF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45028" y="2747150"/>
            <a:ext cx="10905967" cy="312465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Lato" panose="020F0502020204030203" pitchFamily="34" charset="0"/>
              </a:rPr>
              <a:t>HB437  Insurance; standards of conduct for public adjusters, unauthorized practice of public adjusting.  Introduced by: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Lato" panose="020F050202020403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Destiny LeVere Bolling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Lato" panose="020F0502020204030203" pitchFamily="34" charset="0"/>
              </a:rPr>
              <a:t>  Status:  Passed House, referred to Senate C&amp;L</a:t>
            </a:r>
          </a:p>
          <a:p>
            <a:pPr>
              <a:spcAft>
                <a:spcPts val="600"/>
              </a:spcAft>
            </a:pPr>
            <a:endParaRPr lang="en-US" altLang="en-US" sz="2800" dirty="0">
              <a:latin typeface="Lato" panose="020F0502020204030203" pitchFamily="34" charset="0"/>
            </a:endParaRPr>
          </a:p>
          <a:p>
            <a:pPr>
              <a:spcAft>
                <a:spcPts val="600"/>
              </a:spcAft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Lato" panose="020F0502020204030203" pitchFamily="34" charset="0"/>
              </a:rPr>
              <a:t>HB 312  Motor vehicle glass repair – Introduced by Carnegie Status:  Passed House, referred to S C&amp;L – Insurance references removed</a:t>
            </a:r>
          </a:p>
          <a:p>
            <a:pPr>
              <a:spcAft>
                <a:spcPts val="600"/>
              </a:spcAft>
            </a:pPr>
            <a:endParaRPr lang="en-US" altLang="en-US" sz="2800" dirty="0">
              <a:latin typeface="Lato" panose="020F0502020204030203" pitchFamily="34" charset="0"/>
            </a:endParaRPr>
          </a:p>
          <a:p>
            <a:pPr>
              <a:spcAft>
                <a:spcPts val="600"/>
              </a:spcAft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Lato" panose="020F0502020204030203" pitchFamily="34" charset="0"/>
              </a:rPr>
              <a:t>HB 1145 Motor vehicle inspections – Introduced by Austin – Status:  Reported from Transportation, amended to only deal with inspector training</a:t>
            </a:r>
          </a:p>
          <a:p>
            <a:pPr>
              <a:spcAft>
                <a:spcPts val="600"/>
              </a:spcAft>
            </a:pPr>
            <a:endParaRPr kumimoji="0" lang="en-US" altLang="en-US" sz="28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97FF43-78EC-FEC9-0310-D74CE6B5A8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441" y="401358"/>
            <a:ext cx="1338378" cy="102691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032CAD-40D4-ECF7-4FD6-4801C766F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BE18-4958-409C-BBB8-ABA66D5198C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87851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BE355BCA723644A00EC6106F94FCF9" ma:contentTypeVersion="17" ma:contentTypeDescription="Create a new document." ma:contentTypeScope="" ma:versionID="260fb932215145ef3a4f9740059d66dc">
  <xsd:schema xmlns:xsd="http://www.w3.org/2001/XMLSchema" xmlns:xs="http://www.w3.org/2001/XMLSchema" xmlns:p="http://schemas.microsoft.com/office/2006/metadata/properties" xmlns:ns2="cdf6e112-2a9c-43e6-b02f-da27a7c2b415" xmlns:ns3="22d1e142-4ddb-43d8-a355-78d543e491a3" targetNamespace="http://schemas.microsoft.com/office/2006/metadata/properties" ma:root="true" ma:fieldsID="4f547e1b951d40d2784699403563788e" ns2:_="" ns3:_="">
    <xsd:import namespace="cdf6e112-2a9c-43e6-b02f-da27a7c2b415"/>
    <xsd:import namespace="22d1e142-4ddb-43d8-a355-78d543e491a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lcf76f155ced4ddcb4097134ff3c332f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  <xsd:element ref="ns3:MediaServiceLocation" minOccurs="0"/>
                <xsd:element ref="ns3:Document" minOccurs="0"/>
                <xsd:element ref="ns3:MediaServiceObjectDetectorVersions" minOccurs="0"/>
                <xsd:element ref="ns3:Statu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f6e112-2a9c-43e6-b02f-da27a7c2b41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2" nillable="true" ma:displayName="Taxonomy Catch All Column" ma:hidden="true" ma:list="{5ccda331-4836-4c53-ae9b-ad78cb589682}" ma:internalName="TaxCatchAll" ma:showField="CatchAllData" ma:web="cdf6e112-2a9c-43e6-b02f-da27a7c2b41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d1e142-4ddb-43d8-a355-78d543e491a3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2aab7f5e-81fd-4c2b-bba8-854cf457eb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Document" ma:index="21" nillable="true" ma:displayName="Document" ma:format="Thumbnail" ma:internalName="Document">
      <xsd:simpleType>
        <xsd:restriction base="dms:Unknown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Status" ma:index="23" nillable="true" ma:displayName="Status" ma:format="Dropdown" ma:internalName="Status">
      <xsd:simpleType>
        <xsd:restriction base="dms:Choice">
          <xsd:enumeration value="Not Started"/>
          <xsd:enumeration value="In Progress"/>
          <xsd:enumeration value="Awaiting Approval"/>
          <xsd:enumeration value="Completed"/>
        </xsd:restriction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2d1e142-4ddb-43d8-a355-78d543e491a3">
      <Terms xmlns="http://schemas.microsoft.com/office/infopath/2007/PartnerControls"/>
    </lcf76f155ced4ddcb4097134ff3c332f>
    <Status xmlns="22d1e142-4ddb-43d8-a355-78d543e491a3" xsi:nil="true"/>
    <Document xmlns="22d1e142-4ddb-43d8-a355-78d543e491a3" xsi:nil="true"/>
    <TaxCatchAll xmlns="cdf6e112-2a9c-43e6-b02f-da27a7c2b415" xsi:nil="true"/>
  </documentManagement>
</p:properties>
</file>

<file path=customXml/itemProps1.xml><?xml version="1.0" encoding="utf-8"?>
<ds:datastoreItem xmlns:ds="http://schemas.openxmlformats.org/officeDocument/2006/customXml" ds:itemID="{CEC5268B-C97E-4FAB-BD96-8FC2F3154813}"/>
</file>

<file path=customXml/itemProps2.xml><?xml version="1.0" encoding="utf-8"?>
<ds:datastoreItem xmlns:ds="http://schemas.openxmlformats.org/officeDocument/2006/customXml" ds:itemID="{50F84100-F4E1-46A4-A3B0-374FFA4BC56B}"/>
</file>

<file path=customXml/itemProps3.xml><?xml version="1.0" encoding="utf-8"?>
<ds:datastoreItem xmlns:ds="http://schemas.openxmlformats.org/officeDocument/2006/customXml" ds:itemID="{C5AB8683-0EEC-4B8E-ABF6-9AF3BC8B5FF9}"/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1687</TotalTime>
  <Words>855</Words>
  <Application>Microsoft Office PowerPoint</Application>
  <PresentationFormat>Widescreen</PresentationFormat>
  <Paragraphs>112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Aptos</vt:lpstr>
      <vt:lpstr>Arial</vt:lpstr>
      <vt:lpstr>Calibri</vt:lpstr>
      <vt:lpstr>Calibri Light</vt:lpstr>
      <vt:lpstr>Lato</vt:lpstr>
      <vt:lpstr>Retrospect</vt:lpstr>
      <vt:lpstr>2026 Session of the Virginia General Assembly</vt:lpstr>
      <vt:lpstr>Bills of Concern</vt:lpstr>
      <vt:lpstr>Bills of Concern</vt:lpstr>
      <vt:lpstr>Bills of Concern</vt:lpstr>
      <vt:lpstr>Bills of Concern - Roofs</vt:lpstr>
      <vt:lpstr>Bills of Concern - Business Issues</vt:lpstr>
      <vt:lpstr>Bills of Concern - Business Issues</vt:lpstr>
      <vt:lpstr>Bills of Concern - Safety Issues</vt:lpstr>
      <vt:lpstr>Watch List Bills</vt:lpstr>
      <vt:lpstr>Watch List Bills</vt:lpstr>
      <vt:lpstr>Watch List Bills</vt:lpstr>
      <vt:lpstr>Watch List Bills</vt:lpstr>
      <vt:lpstr>Favorite Bills</vt:lpstr>
      <vt:lpstr>Let’s head to the General Assembly </vt:lpstr>
      <vt:lpstr>We Value Your Feedback!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Robert Bradshaw</dc:creator>
  <cp:lastModifiedBy>Molly Hayden</cp:lastModifiedBy>
  <cp:revision>3</cp:revision>
  <cp:lastPrinted>2026-02-10T21:20:10Z</cp:lastPrinted>
  <dcterms:created xsi:type="dcterms:W3CDTF">2026-02-08T14:03:18Z</dcterms:created>
  <dcterms:modified xsi:type="dcterms:W3CDTF">2026-02-10T21:23:01Z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0x0101006BBE355BCA723644A00EC6106F94FCF9</vt:lpwstr>
  </property>
</Properties>
</file>